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Raleway"/>
      <p:regular r:id="rId34"/>
      <p:bold r:id="rId35"/>
      <p:italic r:id="rId36"/>
      <p:boldItalic r:id="rId37"/>
    </p:embeddedFont>
    <p:embeddedFont>
      <p:font typeface="Lato"/>
      <p:regular r:id="rId38"/>
      <p:bold r:id="rId39"/>
      <p:italic r:id="rId40"/>
      <p:boldItalic r:id="rId41"/>
    </p:embeddedFont>
    <p:embeddedFont>
      <p:font typeface="Bodoni"/>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20" Type="http://schemas.openxmlformats.org/officeDocument/2006/relationships/slide" Target="slides/slide14.xml"/><Relationship Id="rId42" Type="http://schemas.openxmlformats.org/officeDocument/2006/relationships/font" Target="fonts/Bodoni-regular.fntdata"/><Relationship Id="rId41" Type="http://schemas.openxmlformats.org/officeDocument/2006/relationships/font" Target="fonts/Lato-boldItalic.fntdata"/><Relationship Id="rId22" Type="http://schemas.openxmlformats.org/officeDocument/2006/relationships/slide" Target="slides/slide16.xml"/><Relationship Id="rId44" Type="http://schemas.openxmlformats.org/officeDocument/2006/relationships/font" Target="fonts/Bodoni-italic.fntdata"/><Relationship Id="rId21" Type="http://schemas.openxmlformats.org/officeDocument/2006/relationships/slide" Target="slides/slide15.xml"/><Relationship Id="rId43" Type="http://schemas.openxmlformats.org/officeDocument/2006/relationships/font" Target="fonts/Bodoni-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Bodoni-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aleway-bold.fntdata"/><Relationship Id="rId12" Type="http://schemas.openxmlformats.org/officeDocument/2006/relationships/slide" Target="slides/slide6.xml"/><Relationship Id="rId34" Type="http://schemas.openxmlformats.org/officeDocument/2006/relationships/font" Target="fonts/Raleway-regular.fntdata"/><Relationship Id="rId15" Type="http://schemas.openxmlformats.org/officeDocument/2006/relationships/slide" Target="slides/slide9.xml"/><Relationship Id="rId37" Type="http://schemas.openxmlformats.org/officeDocument/2006/relationships/font" Target="fonts/Raleway-boldItalic.fntdata"/><Relationship Id="rId14" Type="http://schemas.openxmlformats.org/officeDocument/2006/relationships/slide" Target="slides/slide8.xml"/><Relationship Id="rId36" Type="http://schemas.openxmlformats.org/officeDocument/2006/relationships/font" Target="fonts/Raleway-italic.fntdata"/><Relationship Id="rId17" Type="http://schemas.openxmlformats.org/officeDocument/2006/relationships/slide" Target="slides/slide11.xml"/><Relationship Id="rId39" Type="http://schemas.openxmlformats.org/officeDocument/2006/relationships/font" Target="fonts/Lato-bold.fntdata"/><Relationship Id="rId16" Type="http://schemas.openxmlformats.org/officeDocument/2006/relationships/slide" Target="slides/slide10.xml"/><Relationship Id="rId38" Type="http://schemas.openxmlformats.org/officeDocument/2006/relationships/font" Target="fonts/Lato-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9327f87cc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19327f87cc0_0_1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3bad8ec87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3bad8ec87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External capsule:</a:t>
            </a:r>
            <a:r>
              <a:rPr lang="en">
                <a:solidFill>
                  <a:schemeClr val="dk1"/>
                </a:solidFill>
              </a:rPr>
              <a:t> Separates the putamen and claustrum.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3bad8ec87a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3bad8ec87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Inferior occipitofrontal fasciculus</a:t>
            </a:r>
            <a:r>
              <a:rPr lang="en">
                <a:solidFill>
                  <a:schemeClr val="dk1"/>
                </a:solidFill>
              </a:rPr>
              <a:t>: Association fiber tract inferior to the insula that connects frontal, temporal, and occipital lobes.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3bad8ec87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3bad8ec87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Optic radiations (geniculocalcarine tract</a:t>
            </a:r>
            <a:r>
              <a:rPr lang="en">
                <a:solidFill>
                  <a:schemeClr val="dk1"/>
                </a:solidFill>
              </a:rPr>
              <a:t>): Secondary visual sensory fibers coming from the lateral geniculate nucleus and running to the primary visual cortex in the occipital lobe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3bad8ec87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3bad8ec87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Inferior occipitofrontal fasciculus</a:t>
            </a:r>
            <a:r>
              <a:rPr lang="en">
                <a:solidFill>
                  <a:schemeClr val="dk1"/>
                </a:solidFill>
              </a:rPr>
              <a:t>: Association fiber tract inferior to the insula that connects frontal, temporal, and occipital lobes.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3bad8ec87a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3bad8ec87a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Arcuate Fasciculus:</a:t>
            </a:r>
            <a:r>
              <a:rPr lang="en">
                <a:solidFill>
                  <a:schemeClr val="dk1"/>
                </a:solidFill>
              </a:rPr>
              <a:t> Association fiber tract curving above the insula. Another name for the superior longitudinal fasciculus (though typically the posterior, diving portion of the SLF).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3bad8ec87a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3bad8ec87a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Superior longitudinal fasciculus</a:t>
            </a:r>
            <a:r>
              <a:rPr lang="en">
                <a:solidFill>
                  <a:schemeClr val="dk1"/>
                </a:solidFill>
              </a:rPr>
              <a:t>: Association fiber tract superior to the insula, connects Broca’s and Wernike’s. Also called the arcuate fasciculus (though arcuate fasciculus is usually the posterior diving part)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3bad8ec87a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3bad8ec87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Cingulum</a:t>
            </a:r>
            <a:r>
              <a:rPr lang="en">
                <a:solidFill>
                  <a:schemeClr val="dk1"/>
                </a:solidFill>
              </a:rPr>
              <a:t>: Association pathway between the cingulate gyrus and hippocampus along with a few additional structures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3bad8ec87a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3bad8ec87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Anterior commissure:</a:t>
            </a:r>
            <a:r>
              <a:rPr lang="en">
                <a:solidFill>
                  <a:schemeClr val="dk1"/>
                </a:solidFill>
              </a:rPr>
              <a:t> Commissural fiber bundle at the anterior region of the brain- ie connect hemispheres </a:t>
            </a:r>
            <a:endParaRPr/>
          </a:p>
          <a:p>
            <a:pPr indent="-298450" lvl="0" marL="457200" rtl="0" algn="l">
              <a:spcBef>
                <a:spcPts val="0"/>
              </a:spcBef>
              <a:spcAft>
                <a:spcPts val="0"/>
              </a:spcAft>
              <a:buSzPts val="1100"/>
              <a:buChar char="●"/>
            </a:pPr>
            <a:r>
              <a:rPr lang="en"/>
              <a:t>Note that the </a:t>
            </a:r>
            <a:r>
              <a:rPr b="1" lang="en" u="sng"/>
              <a:t>thalamus is not present</a:t>
            </a:r>
            <a:r>
              <a:rPr lang="en"/>
              <a:t> because you are </a:t>
            </a:r>
            <a:r>
              <a:rPr b="1" lang="en" u="sng"/>
              <a:t>anterior</a:t>
            </a:r>
            <a:r>
              <a:rPr lang="en"/>
              <a:t>. Helps to determine this is the anterior commissure instead of posterior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3bad8ec87a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3bad8ec87a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Anterior commissure:</a:t>
            </a:r>
            <a:r>
              <a:rPr lang="en">
                <a:solidFill>
                  <a:schemeClr val="dk1"/>
                </a:solidFill>
              </a:rPr>
              <a:t> Commissural fiber bundle at the anterior region of the brain- ie connect hemispheres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3bad8ec87a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3bad8ec87a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Posterior commissure</a:t>
            </a:r>
            <a:r>
              <a:rPr lang="en">
                <a:solidFill>
                  <a:schemeClr val="dk1"/>
                </a:solidFill>
              </a:rPr>
              <a:t>: crossing fibers involved in the visual system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9327f87cc0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19327f87cc0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3bad8ec87a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3bad8ec87a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Anterior commissure:</a:t>
            </a:r>
            <a:r>
              <a:rPr lang="en">
                <a:solidFill>
                  <a:schemeClr val="dk1"/>
                </a:solidFill>
              </a:rPr>
              <a:t> Commissural fiber bundle at the anterior region of the brain- ie connect hemispheres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3bad8ec87a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3bad8ec87a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Posterior commissure</a:t>
            </a:r>
            <a:r>
              <a:rPr lang="en">
                <a:solidFill>
                  <a:schemeClr val="dk1"/>
                </a:solidFill>
              </a:rPr>
              <a:t>: crossing fibers involved in the visual system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3bad8ec87a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3bad8ec87a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Hippocampal (fornical) commissure:</a:t>
            </a:r>
            <a:r>
              <a:rPr lang="en">
                <a:solidFill>
                  <a:schemeClr val="dk1"/>
                </a:solidFill>
              </a:rPr>
              <a:t> Connects the 2 hippocampi.</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3bad8ec87a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3bad8ec87a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Posterior commissure</a:t>
            </a:r>
            <a:r>
              <a:rPr lang="en">
                <a:solidFill>
                  <a:schemeClr val="dk1"/>
                </a:solidFill>
              </a:rPr>
              <a:t>: crossing fibers involved in the visual system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3bad8ec87a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3bad8ec87a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Anterior commissure:</a:t>
            </a:r>
            <a:r>
              <a:rPr lang="en">
                <a:solidFill>
                  <a:schemeClr val="dk1"/>
                </a:solidFill>
              </a:rPr>
              <a:t> Commissural fiber bundle at the anterior region of the brain- ie connect hemispheres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3bad8ec87a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3bad8ec87a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Posterior commissure</a:t>
            </a:r>
            <a:r>
              <a:rPr lang="en">
                <a:solidFill>
                  <a:schemeClr val="dk1"/>
                </a:solidFill>
              </a:rPr>
              <a:t>: crossing fibers involved in the visual system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3bad8ec87a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3bad8ec87a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Anterior commissure:</a:t>
            </a:r>
            <a:r>
              <a:rPr lang="en">
                <a:solidFill>
                  <a:schemeClr val="dk1"/>
                </a:solidFill>
              </a:rPr>
              <a:t> Commissural fiber bundle at the anterior region of the brain- ie connect hemispheres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3bad8ec87a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3bad8ec87a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Posterior commissure</a:t>
            </a:r>
            <a:r>
              <a:rPr lang="en">
                <a:solidFill>
                  <a:schemeClr val="dk1"/>
                </a:solidFill>
              </a:rPr>
              <a:t>: crossing fibers involved in the visual system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9327f87cc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19327f87cc0_0_2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3bad8ec8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3bad8ec8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Arcuate fiber</a:t>
            </a:r>
            <a:r>
              <a:rPr lang="en"/>
              <a:t> (short association fiber): Travels to adjacent gyri (mostly from cortical layer 3: external pyramidal)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3bad8ec87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3bad8ec87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rPr>
              <a:t>Superior longitudinal fasciculus</a:t>
            </a:r>
            <a:r>
              <a:rPr lang="en">
                <a:solidFill>
                  <a:schemeClr val="dk1"/>
                </a:solidFill>
              </a:rPr>
              <a:t>: Association fiber tract superior to the insula, connects Broca’s and Wernike’s. Also called the arcuate fasciculus (though arcuate fasciculus is usually the posterior diving part)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3bad8ec87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3bad8ec87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Arcuate Fasciculus:</a:t>
            </a:r>
            <a:r>
              <a:rPr lang="en">
                <a:solidFill>
                  <a:schemeClr val="dk1"/>
                </a:solidFill>
              </a:rPr>
              <a:t> Association fiber tract curving above the insula. Another name for the superior longitudinal fasciculus (though typically the posterior, diving portion of the SLF).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3bad8ec87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3bad8ec87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Uncinate fasciculus</a:t>
            </a:r>
            <a:r>
              <a:rPr lang="en">
                <a:solidFill>
                  <a:schemeClr val="dk1"/>
                </a:solidFill>
              </a:rPr>
              <a:t>: Associational tract, temporal lobe subcomponent of the inferior occipitofrontal fasciculus. Interconnects the orbital gyri with anterior temporal cortical regions.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3bad8ec87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3bad8ec87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Inferior occipitofrontal fasciculus</a:t>
            </a:r>
            <a:r>
              <a:rPr lang="en">
                <a:solidFill>
                  <a:schemeClr val="dk1"/>
                </a:solidFill>
              </a:rPr>
              <a:t>: Association fiber tract inferior to the insula that connects frontal, temporal, and occipital lobes.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3bad8ec87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3bad8ec87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Arcuate fiber</a:t>
            </a:r>
            <a:r>
              <a:rPr lang="en">
                <a:solidFill>
                  <a:schemeClr val="dk1"/>
                </a:solidFill>
              </a:rPr>
              <a:t> (short association fiber): Travels to adjacent gyri (mostly from cortical layer 3: external pyramidal)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 name="Shape 88"/>
        <p:cNvGrpSpPr/>
        <p:nvPr/>
      </p:nvGrpSpPr>
      <p:grpSpPr>
        <a:xfrm>
          <a:off x="0" y="0"/>
          <a:ext cx="0" cy="0"/>
          <a:chOff x="0" y="0"/>
          <a:chExt cx="0" cy="0"/>
        </a:xfrm>
      </p:grpSpPr>
      <p:sp>
        <p:nvSpPr>
          <p:cNvPr id="89" name="Google Shape;89;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0" name="Google Shape;90;p1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91" name="Google Shape;91;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 name="Google Shape;92;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4" name="Shape 94"/>
        <p:cNvGrpSpPr/>
        <p:nvPr/>
      </p:nvGrpSpPr>
      <p:grpSpPr>
        <a:xfrm>
          <a:off x="0" y="0"/>
          <a:ext cx="0" cy="0"/>
          <a:chOff x="0" y="0"/>
          <a:chExt cx="0" cy="0"/>
        </a:xfrm>
      </p:grpSpPr>
      <p:sp>
        <p:nvSpPr>
          <p:cNvPr id="95" name="Google Shape;95;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6" name="Google Shape;96;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7" name="Google Shape;97;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 name="Google Shape;99;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16"/>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2" name="Google Shape;102;p1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03" name="Google Shape;103;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 name="Shape 106"/>
        <p:cNvGrpSpPr/>
        <p:nvPr/>
      </p:nvGrpSpPr>
      <p:grpSpPr>
        <a:xfrm>
          <a:off x="0" y="0"/>
          <a:ext cx="0" cy="0"/>
          <a:chOff x="0" y="0"/>
          <a:chExt cx="0" cy="0"/>
        </a:xfrm>
      </p:grpSpPr>
      <p:sp>
        <p:nvSpPr>
          <p:cNvPr id="107" name="Google Shape;107;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9" name="Google Shape;109;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0" name="Google Shape;110;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1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6" name="Google Shape;116;p18"/>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7" name="Google Shape;117;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8" name="Google Shape;118;p18"/>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9" name="Google Shape;119;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0" name="Google Shape;120;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1" name="Google Shape;121;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4" name="Google Shape;124;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5" name="Google Shape;125;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7" name="Shape 127"/>
        <p:cNvGrpSpPr/>
        <p:nvPr/>
      </p:nvGrpSpPr>
      <p:grpSpPr>
        <a:xfrm>
          <a:off x="0" y="0"/>
          <a:ext cx="0" cy="0"/>
          <a:chOff x="0" y="0"/>
          <a:chExt cx="0" cy="0"/>
        </a:xfrm>
      </p:grpSpPr>
      <p:sp>
        <p:nvSpPr>
          <p:cNvPr id="128" name="Google Shape;128;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9" name="Google Shape;129;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0" name="Google Shape;13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1" name="Shape 131"/>
        <p:cNvGrpSpPr/>
        <p:nvPr/>
      </p:nvGrpSpPr>
      <p:grpSpPr>
        <a:xfrm>
          <a:off x="0" y="0"/>
          <a:ext cx="0" cy="0"/>
          <a:chOff x="0" y="0"/>
          <a:chExt cx="0" cy="0"/>
        </a:xfrm>
      </p:grpSpPr>
      <p:sp>
        <p:nvSpPr>
          <p:cNvPr id="132" name="Google Shape;132;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3" name="Google Shape;133;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34" name="Google Shape;134;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5" name="Google Shape;135;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7" name="Google Shape;137;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8" name="Shape 138"/>
        <p:cNvGrpSpPr/>
        <p:nvPr/>
      </p:nvGrpSpPr>
      <p:grpSpPr>
        <a:xfrm>
          <a:off x="0" y="0"/>
          <a:ext cx="0" cy="0"/>
          <a:chOff x="0" y="0"/>
          <a:chExt cx="0" cy="0"/>
        </a:xfrm>
      </p:grpSpPr>
      <p:sp>
        <p:nvSpPr>
          <p:cNvPr id="139" name="Google Shape;139;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0" name="Google Shape;140;p22"/>
          <p:cNvSpPr/>
          <p:nvPr>
            <p:ph idx="2" type="pic"/>
          </p:nvPr>
        </p:nvSpPr>
        <p:spPr>
          <a:xfrm>
            <a:off x="3887391" y="740569"/>
            <a:ext cx="4629300" cy="3655200"/>
          </a:xfrm>
          <a:prstGeom prst="rect">
            <a:avLst/>
          </a:prstGeom>
          <a:noFill/>
          <a:ln>
            <a:noFill/>
          </a:ln>
        </p:spPr>
      </p:sp>
      <p:sp>
        <p:nvSpPr>
          <p:cNvPr id="141" name="Google Shape;141;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42" name="Google Shape;142;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3" name="Google Shape;143;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4" name="Google Shape;144;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5" name="Shape 145"/>
        <p:cNvGrpSpPr/>
        <p:nvPr/>
      </p:nvGrpSpPr>
      <p:grpSpPr>
        <a:xfrm>
          <a:off x="0" y="0"/>
          <a:ext cx="0" cy="0"/>
          <a:chOff x="0" y="0"/>
          <a:chExt cx="0" cy="0"/>
        </a:xfrm>
      </p:grpSpPr>
      <p:sp>
        <p:nvSpPr>
          <p:cNvPr id="146" name="Google Shape;146;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7" name="Google Shape;147;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8" name="Google Shape;148;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9" name="Google Shape;149;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0" name="Google Shape;150;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1" name="Shape 151"/>
        <p:cNvGrpSpPr/>
        <p:nvPr/>
      </p:nvGrpSpPr>
      <p:grpSpPr>
        <a:xfrm>
          <a:off x="0" y="0"/>
          <a:ext cx="0" cy="0"/>
          <a:chOff x="0" y="0"/>
          <a:chExt cx="0" cy="0"/>
        </a:xfrm>
      </p:grpSpPr>
      <p:sp>
        <p:nvSpPr>
          <p:cNvPr id="152" name="Google Shape;152;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3" name="Google Shape;153;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4" name="Google Shape;154;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 name="Google Shape;156;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4" name="Google Shape;84;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5" name="Google Shape;85;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6" name="Google Shape;86;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7" name="Google Shape;87;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 name="Shape 160"/>
        <p:cNvGrpSpPr/>
        <p:nvPr/>
      </p:nvGrpSpPr>
      <p:grpSpPr>
        <a:xfrm>
          <a:off x="0" y="0"/>
          <a:ext cx="0" cy="0"/>
          <a:chOff x="0" y="0"/>
          <a:chExt cx="0" cy="0"/>
        </a:xfrm>
      </p:grpSpPr>
      <p:sp>
        <p:nvSpPr>
          <p:cNvPr id="161" name="Google Shape;161;p25"/>
          <p:cNvSpPr txBox="1"/>
          <p:nvPr>
            <p:ph type="ctrTitle"/>
          </p:nvPr>
        </p:nvSpPr>
        <p:spPr>
          <a:xfrm>
            <a:off x="408450" y="383275"/>
            <a:ext cx="8327100" cy="913200"/>
          </a:xfrm>
          <a:prstGeom prst="rect">
            <a:avLst/>
          </a:prstGeom>
          <a:noFill/>
          <a:ln>
            <a:noFill/>
          </a:ln>
        </p:spPr>
        <p:txBody>
          <a:bodyPr anchorCtr="0" anchor="b" bIns="34275" lIns="68575" spcFirstLastPara="1" rIns="68575" wrap="square" tIns="34275">
            <a:noAutofit/>
          </a:bodyPr>
          <a:lstStyle/>
          <a:p>
            <a:pPr indent="0" lvl="0" marL="0" rtl="0" algn="ctr">
              <a:lnSpc>
                <a:spcPct val="100000"/>
              </a:lnSpc>
              <a:spcBef>
                <a:spcPts val="0"/>
              </a:spcBef>
              <a:spcAft>
                <a:spcPts val="0"/>
              </a:spcAft>
              <a:buClr>
                <a:schemeClr val="dk1"/>
              </a:buClr>
              <a:buSzPts val="1100"/>
              <a:buFont typeface="Arial"/>
              <a:buNone/>
            </a:pPr>
            <a:r>
              <a:rPr b="1" lang="en" sz="3200">
                <a:solidFill>
                  <a:srgbClr val="1A1A1A"/>
                </a:solidFill>
                <a:latin typeface="Raleway"/>
                <a:ea typeface="Raleway"/>
                <a:cs typeface="Raleway"/>
                <a:sym typeface="Raleway"/>
              </a:rPr>
              <a:t>Lab 9: Practice ID </a:t>
            </a:r>
            <a:endParaRPr b="1" sz="3200">
              <a:solidFill>
                <a:srgbClr val="1A1A1A"/>
              </a:solidFill>
              <a:latin typeface="Raleway"/>
              <a:ea typeface="Raleway"/>
              <a:cs typeface="Raleway"/>
              <a:sym typeface="Raleway"/>
            </a:endParaRPr>
          </a:p>
          <a:p>
            <a:pPr indent="0" lvl="0" marL="0" rtl="0" algn="ctr">
              <a:lnSpc>
                <a:spcPct val="100000"/>
              </a:lnSpc>
              <a:spcBef>
                <a:spcPts val="0"/>
              </a:spcBef>
              <a:spcAft>
                <a:spcPts val="0"/>
              </a:spcAft>
              <a:buClr>
                <a:schemeClr val="dk1"/>
              </a:buClr>
              <a:buSzPts val="1100"/>
              <a:buFont typeface="Arial"/>
              <a:buNone/>
            </a:pPr>
            <a:r>
              <a:rPr b="1" lang="en" sz="3200">
                <a:solidFill>
                  <a:srgbClr val="1A1A1A"/>
                </a:solidFill>
                <a:latin typeface="Raleway"/>
                <a:ea typeface="Raleway"/>
                <a:cs typeface="Raleway"/>
                <a:sym typeface="Raleway"/>
              </a:rPr>
              <a:t>Cerebral Fiber Pathways-Fiber Dissection</a:t>
            </a:r>
            <a:endParaRPr b="1" sz="3200">
              <a:solidFill>
                <a:srgbClr val="1A1A1A"/>
              </a:solidFill>
              <a:latin typeface="Raleway"/>
              <a:ea typeface="Raleway"/>
              <a:cs typeface="Raleway"/>
              <a:sym typeface="Raleway"/>
            </a:endParaRPr>
          </a:p>
        </p:txBody>
      </p:sp>
      <p:sp>
        <p:nvSpPr>
          <p:cNvPr id="162" name="Google Shape;162;p25"/>
          <p:cNvSpPr txBox="1"/>
          <p:nvPr>
            <p:ph idx="1" type="subTitle"/>
          </p:nvPr>
        </p:nvSpPr>
        <p:spPr>
          <a:xfrm>
            <a:off x="0" y="4737875"/>
            <a:ext cx="2582400" cy="405600"/>
          </a:xfrm>
          <a:prstGeom prst="rect">
            <a:avLst/>
          </a:prstGeom>
          <a:noFill/>
          <a:ln>
            <a:noFill/>
          </a:ln>
        </p:spPr>
        <p:txBody>
          <a:bodyPr anchorCtr="0" anchor="t" bIns="34275" lIns="68575" spcFirstLastPara="1" rIns="68575" wrap="square" tIns="34275">
            <a:normAutofit fontScale="85000" lnSpcReduction="20000"/>
          </a:bodyPr>
          <a:lstStyle/>
          <a:p>
            <a:pPr indent="0" lvl="0" marL="0" rtl="0" algn="l">
              <a:lnSpc>
                <a:spcPct val="90000"/>
              </a:lnSpc>
              <a:spcBef>
                <a:spcPts val="0"/>
              </a:spcBef>
              <a:spcAft>
                <a:spcPts val="0"/>
              </a:spcAft>
              <a:buClr>
                <a:schemeClr val="dk1"/>
              </a:buClr>
              <a:buSzPct val="100000"/>
              <a:buNone/>
            </a:pPr>
            <a:r>
              <a:rPr lang="en"/>
              <a:t>Ryan Dickerson, BSOM 2025</a:t>
            </a:r>
            <a:endParaRPr/>
          </a:p>
          <a:p>
            <a:pPr indent="0" lvl="0" marL="0" rtl="0" algn="l">
              <a:lnSpc>
                <a:spcPct val="90000"/>
              </a:lnSpc>
              <a:spcBef>
                <a:spcPts val="0"/>
              </a:spcBef>
              <a:spcAft>
                <a:spcPts val="0"/>
              </a:spcAft>
              <a:buClr>
                <a:schemeClr val="dk1"/>
              </a:buClr>
              <a:buSzPct val="100000"/>
              <a:buNone/>
            </a:pPr>
            <a:r>
              <a:rPr lang="en"/>
              <a:t>Mack Morgan, BSOM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4"/>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8" name="Google Shape;228;p3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9" name="Google Shape;229;p34"/>
          <p:cNvPicPr preferRelativeResize="0"/>
          <p:nvPr/>
        </p:nvPicPr>
        <p:blipFill>
          <a:blip r:embed="rId3">
            <a:alphaModFix/>
          </a:blip>
          <a:stretch>
            <a:fillRect/>
          </a:stretch>
        </p:blipFill>
        <p:spPr>
          <a:xfrm>
            <a:off x="1359579" y="0"/>
            <a:ext cx="6424841" cy="5143499"/>
          </a:xfrm>
          <a:prstGeom prst="rect">
            <a:avLst/>
          </a:prstGeom>
          <a:noFill/>
          <a:ln>
            <a:noFill/>
          </a:ln>
        </p:spPr>
      </p:pic>
      <p:cxnSp>
        <p:nvCxnSpPr>
          <p:cNvPr id="230" name="Google Shape;230;p34"/>
          <p:cNvCxnSpPr/>
          <p:nvPr/>
        </p:nvCxnSpPr>
        <p:spPr>
          <a:xfrm>
            <a:off x="3870000" y="1432350"/>
            <a:ext cx="141600" cy="421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5"/>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6" name="Google Shape;236;p35"/>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7" name="Google Shape;237;p35"/>
          <p:cNvPicPr preferRelativeResize="0"/>
          <p:nvPr/>
        </p:nvPicPr>
        <p:blipFill>
          <a:blip r:embed="rId3">
            <a:alphaModFix/>
          </a:blip>
          <a:stretch>
            <a:fillRect/>
          </a:stretch>
        </p:blipFill>
        <p:spPr>
          <a:xfrm>
            <a:off x="1359579" y="0"/>
            <a:ext cx="6424841" cy="5143499"/>
          </a:xfrm>
          <a:prstGeom prst="rect">
            <a:avLst/>
          </a:prstGeom>
          <a:noFill/>
          <a:ln>
            <a:noFill/>
          </a:ln>
        </p:spPr>
      </p:pic>
      <p:cxnSp>
        <p:nvCxnSpPr>
          <p:cNvPr id="238" name="Google Shape;238;p35"/>
          <p:cNvCxnSpPr/>
          <p:nvPr/>
        </p:nvCxnSpPr>
        <p:spPr>
          <a:xfrm>
            <a:off x="5129350" y="2214475"/>
            <a:ext cx="141600" cy="421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6"/>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4" name="Google Shape;244;p3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5" name="Google Shape;245;p36"/>
          <p:cNvPicPr preferRelativeResize="0"/>
          <p:nvPr/>
        </p:nvPicPr>
        <p:blipFill>
          <a:blip r:embed="rId3">
            <a:alphaModFix/>
          </a:blip>
          <a:stretch>
            <a:fillRect/>
          </a:stretch>
        </p:blipFill>
        <p:spPr>
          <a:xfrm>
            <a:off x="1359579" y="0"/>
            <a:ext cx="6424841" cy="5143499"/>
          </a:xfrm>
          <a:prstGeom prst="rect">
            <a:avLst/>
          </a:prstGeom>
          <a:noFill/>
          <a:ln>
            <a:noFill/>
          </a:ln>
        </p:spPr>
      </p:pic>
      <p:cxnSp>
        <p:nvCxnSpPr>
          <p:cNvPr id="246" name="Google Shape;246;p36"/>
          <p:cNvCxnSpPr/>
          <p:nvPr/>
        </p:nvCxnSpPr>
        <p:spPr>
          <a:xfrm>
            <a:off x="6466525" y="1432350"/>
            <a:ext cx="141600" cy="421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2" name="Google Shape;252;p3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3" name="Google Shape;253;p37"/>
          <p:cNvPicPr preferRelativeResize="0"/>
          <p:nvPr/>
        </p:nvPicPr>
        <p:blipFill>
          <a:blip r:embed="rId3">
            <a:alphaModFix/>
          </a:blip>
          <a:stretch>
            <a:fillRect/>
          </a:stretch>
        </p:blipFill>
        <p:spPr>
          <a:xfrm>
            <a:off x="939274" y="0"/>
            <a:ext cx="7265450" cy="5143499"/>
          </a:xfrm>
          <a:prstGeom prst="rect">
            <a:avLst/>
          </a:prstGeom>
          <a:noFill/>
          <a:ln>
            <a:noFill/>
          </a:ln>
        </p:spPr>
      </p:pic>
      <p:cxnSp>
        <p:nvCxnSpPr>
          <p:cNvPr id="254" name="Google Shape;254;p37"/>
          <p:cNvCxnSpPr/>
          <p:nvPr/>
        </p:nvCxnSpPr>
        <p:spPr>
          <a:xfrm>
            <a:off x="4259125" y="2684600"/>
            <a:ext cx="141600" cy="421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0" name="Google Shape;260;p3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1" name="Google Shape;261;p38"/>
          <p:cNvPicPr preferRelativeResize="0"/>
          <p:nvPr/>
        </p:nvPicPr>
        <p:blipFill>
          <a:blip r:embed="rId3">
            <a:alphaModFix/>
          </a:blip>
          <a:stretch>
            <a:fillRect/>
          </a:stretch>
        </p:blipFill>
        <p:spPr>
          <a:xfrm>
            <a:off x="939274" y="0"/>
            <a:ext cx="7265450" cy="5143499"/>
          </a:xfrm>
          <a:prstGeom prst="rect">
            <a:avLst/>
          </a:prstGeom>
          <a:noFill/>
          <a:ln>
            <a:noFill/>
          </a:ln>
        </p:spPr>
      </p:pic>
      <p:cxnSp>
        <p:nvCxnSpPr>
          <p:cNvPr id="262" name="Google Shape;262;p38"/>
          <p:cNvCxnSpPr/>
          <p:nvPr/>
        </p:nvCxnSpPr>
        <p:spPr>
          <a:xfrm flipH="1">
            <a:off x="5851000" y="1393775"/>
            <a:ext cx="84900" cy="346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8" name="Google Shape;268;p3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9" name="Google Shape;269;p39"/>
          <p:cNvPicPr preferRelativeResize="0"/>
          <p:nvPr/>
        </p:nvPicPr>
        <p:blipFill>
          <a:blip r:embed="rId3">
            <a:alphaModFix/>
          </a:blip>
          <a:stretch>
            <a:fillRect/>
          </a:stretch>
        </p:blipFill>
        <p:spPr>
          <a:xfrm>
            <a:off x="939274" y="0"/>
            <a:ext cx="7265450" cy="5143499"/>
          </a:xfrm>
          <a:prstGeom prst="rect">
            <a:avLst/>
          </a:prstGeom>
          <a:noFill/>
          <a:ln>
            <a:noFill/>
          </a:ln>
        </p:spPr>
      </p:pic>
      <p:cxnSp>
        <p:nvCxnSpPr>
          <p:cNvPr id="270" name="Google Shape;270;p39"/>
          <p:cNvCxnSpPr/>
          <p:nvPr/>
        </p:nvCxnSpPr>
        <p:spPr>
          <a:xfrm>
            <a:off x="5200100" y="809750"/>
            <a:ext cx="141600" cy="421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6" name="Google Shape;276;p4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7" name="Google Shape;277;p40"/>
          <p:cNvPicPr preferRelativeResize="0"/>
          <p:nvPr/>
        </p:nvPicPr>
        <p:blipFill>
          <a:blip r:embed="rId3">
            <a:alphaModFix/>
          </a:blip>
          <a:stretch>
            <a:fillRect/>
          </a:stretch>
        </p:blipFill>
        <p:spPr>
          <a:xfrm>
            <a:off x="1034276" y="0"/>
            <a:ext cx="7075451" cy="5143501"/>
          </a:xfrm>
          <a:prstGeom prst="rect">
            <a:avLst/>
          </a:prstGeom>
          <a:noFill/>
          <a:ln>
            <a:noFill/>
          </a:ln>
        </p:spPr>
      </p:pic>
      <p:cxnSp>
        <p:nvCxnSpPr>
          <p:cNvPr id="278" name="Google Shape;278;p40"/>
          <p:cNvCxnSpPr/>
          <p:nvPr/>
        </p:nvCxnSpPr>
        <p:spPr>
          <a:xfrm>
            <a:off x="3997350" y="1276700"/>
            <a:ext cx="141600" cy="421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4" name="Google Shape;284;p4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5" name="Google Shape;285;p41"/>
          <p:cNvPicPr preferRelativeResize="0"/>
          <p:nvPr/>
        </p:nvPicPr>
        <p:blipFill>
          <a:blip r:embed="rId3">
            <a:alphaModFix/>
          </a:blip>
          <a:stretch>
            <a:fillRect/>
          </a:stretch>
        </p:blipFill>
        <p:spPr>
          <a:xfrm>
            <a:off x="1462820" y="0"/>
            <a:ext cx="6218359" cy="5143499"/>
          </a:xfrm>
          <a:prstGeom prst="rect">
            <a:avLst/>
          </a:prstGeom>
          <a:noFill/>
          <a:ln>
            <a:noFill/>
          </a:ln>
        </p:spPr>
      </p:pic>
      <p:cxnSp>
        <p:nvCxnSpPr>
          <p:cNvPr id="286" name="Google Shape;286;p41"/>
          <p:cNvCxnSpPr/>
          <p:nvPr/>
        </p:nvCxnSpPr>
        <p:spPr>
          <a:xfrm rot="10800000">
            <a:off x="4704375" y="3132975"/>
            <a:ext cx="224400" cy="10443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42"/>
          <p:cNvPicPr preferRelativeResize="0"/>
          <p:nvPr/>
        </p:nvPicPr>
        <p:blipFill>
          <a:blip r:embed="rId3">
            <a:alphaModFix/>
          </a:blip>
          <a:stretch>
            <a:fillRect/>
          </a:stretch>
        </p:blipFill>
        <p:spPr>
          <a:xfrm>
            <a:off x="1007138" y="152400"/>
            <a:ext cx="7129718" cy="4838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97" name="Google Shape;297;p43"/>
          <p:cNvPicPr preferRelativeResize="0"/>
          <p:nvPr/>
        </p:nvPicPr>
        <p:blipFill>
          <a:blip r:embed="rId3">
            <a:alphaModFix/>
          </a:blip>
          <a:stretch>
            <a:fillRect/>
          </a:stretch>
        </p:blipFill>
        <p:spPr>
          <a:xfrm>
            <a:off x="591088" y="76199"/>
            <a:ext cx="7965134" cy="4991099"/>
          </a:xfrm>
          <a:prstGeom prst="rect">
            <a:avLst/>
          </a:prstGeom>
          <a:noFill/>
          <a:ln>
            <a:noFill/>
          </a:ln>
        </p:spPr>
      </p:pic>
      <p:cxnSp>
        <p:nvCxnSpPr>
          <p:cNvPr id="298" name="Google Shape;298;p43"/>
          <p:cNvCxnSpPr/>
          <p:nvPr/>
        </p:nvCxnSpPr>
        <p:spPr>
          <a:xfrm flipH="1" rot="10800000">
            <a:off x="5709575" y="2781350"/>
            <a:ext cx="371100" cy="351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6"/>
          <p:cNvSpPr txBox="1"/>
          <p:nvPr>
            <p:ph type="title"/>
          </p:nvPr>
        </p:nvSpPr>
        <p:spPr>
          <a:xfrm>
            <a:off x="628650" y="0"/>
            <a:ext cx="7886700" cy="5346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7030A0"/>
              </a:buClr>
              <a:buSzPts val="3300"/>
              <a:buFont typeface="Bodoni"/>
              <a:buNone/>
            </a:pPr>
            <a:r>
              <a:rPr b="1" i="1" lang="en">
                <a:solidFill>
                  <a:srgbClr val="7030A0"/>
                </a:solidFill>
                <a:latin typeface="Bodoni"/>
                <a:ea typeface="Bodoni"/>
                <a:cs typeface="Bodoni"/>
                <a:sym typeface="Bodoni"/>
              </a:rPr>
              <a:t>Mission Statement</a:t>
            </a:r>
            <a:endParaRPr b="1" i="1">
              <a:solidFill>
                <a:srgbClr val="7030A0"/>
              </a:solidFill>
              <a:latin typeface="Bodoni"/>
              <a:ea typeface="Bodoni"/>
              <a:cs typeface="Bodoni"/>
              <a:sym typeface="Bodoni"/>
            </a:endParaRPr>
          </a:p>
        </p:txBody>
      </p:sp>
      <p:sp>
        <p:nvSpPr>
          <p:cNvPr id="168" name="Google Shape;168;p26"/>
          <p:cNvSpPr txBox="1"/>
          <p:nvPr>
            <p:ph idx="1" type="body"/>
          </p:nvPr>
        </p:nvSpPr>
        <p:spPr>
          <a:xfrm>
            <a:off x="628650" y="534678"/>
            <a:ext cx="7886700" cy="40983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accent4"/>
              </a:buClr>
              <a:buSzPts val="2100"/>
              <a:buNone/>
            </a:pPr>
            <a:r>
              <a:rPr b="1" lang="en">
                <a:solidFill>
                  <a:schemeClr val="accent4"/>
                </a:solidFill>
              </a:rPr>
              <a:t>SCRUBS</a:t>
            </a:r>
            <a:r>
              <a:rPr lang="en"/>
              <a:t> is a student-driven initiative that aims to develop supplemental resources for current and future cohorts that will pass through Brody. Members of </a:t>
            </a:r>
            <a:r>
              <a:rPr b="1" lang="en">
                <a:solidFill>
                  <a:schemeClr val="accent4"/>
                </a:solidFill>
              </a:rPr>
              <a:t>SCRUBS</a:t>
            </a:r>
            <a:r>
              <a:rPr lang="en"/>
              <a:t> participate in a variety of sub-committees working to create resources for students, by students. These resources aim to offer unique perspectives from students that have walked in the same shoes, developing resources that we wish we had been exposed to during our time in the course.</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rPr lang="en"/>
              <a:t>The hope is this organization will become a staple of the Brody student body, exemplifying the unique collaborative community that Brody offers. If this is a mission that aligns with your goals and you have the desire to help those that will come behind you, as well as a goal to leave your mark on Brody as a whole, we invite you to join the team!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4"/>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304" name="Google Shape;304;p44"/>
          <p:cNvPicPr preferRelativeResize="0"/>
          <p:nvPr/>
        </p:nvPicPr>
        <p:blipFill>
          <a:blip r:embed="rId3">
            <a:alphaModFix/>
          </a:blip>
          <a:stretch>
            <a:fillRect/>
          </a:stretch>
        </p:blipFill>
        <p:spPr>
          <a:xfrm>
            <a:off x="1019963" y="0"/>
            <a:ext cx="7107376" cy="4890401"/>
          </a:xfrm>
          <a:prstGeom prst="rect">
            <a:avLst/>
          </a:prstGeom>
          <a:noFill/>
          <a:ln>
            <a:noFill/>
          </a:ln>
        </p:spPr>
      </p:pic>
      <p:cxnSp>
        <p:nvCxnSpPr>
          <p:cNvPr id="305" name="Google Shape;305;p44"/>
          <p:cNvCxnSpPr/>
          <p:nvPr/>
        </p:nvCxnSpPr>
        <p:spPr>
          <a:xfrm flipH="1" rot="10800000">
            <a:off x="1676850" y="2484200"/>
            <a:ext cx="371100" cy="351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5"/>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311" name="Google Shape;311;p45"/>
          <p:cNvPicPr preferRelativeResize="0"/>
          <p:nvPr/>
        </p:nvPicPr>
        <p:blipFill>
          <a:blip r:embed="rId3">
            <a:alphaModFix/>
          </a:blip>
          <a:stretch>
            <a:fillRect/>
          </a:stretch>
        </p:blipFill>
        <p:spPr>
          <a:xfrm>
            <a:off x="1019963" y="0"/>
            <a:ext cx="7107376" cy="4890401"/>
          </a:xfrm>
          <a:prstGeom prst="rect">
            <a:avLst/>
          </a:prstGeom>
          <a:noFill/>
          <a:ln>
            <a:noFill/>
          </a:ln>
        </p:spPr>
      </p:pic>
      <p:cxnSp>
        <p:nvCxnSpPr>
          <p:cNvPr id="312" name="Google Shape;312;p45"/>
          <p:cNvCxnSpPr/>
          <p:nvPr/>
        </p:nvCxnSpPr>
        <p:spPr>
          <a:xfrm flipH="1" rot="10800000">
            <a:off x="5511475" y="2852100"/>
            <a:ext cx="371100" cy="351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318" name="Google Shape;318;p46"/>
          <p:cNvPicPr preferRelativeResize="0"/>
          <p:nvPr/>
        </p:nvPicPr>
        <p:blipFill>
          <a:blip r:embed="rId3">
            <a:alphaModFix/>
          </a:blip>
          <a:stretch>
            <a:fillRect/>
          </a:stretch>
        </p:blipFill>
        <p:spPr>
          <a:xfrm>
            <a:off x="1019963" y="0"/>
            <a:ext cx="7107376" cy="4890401"/>
          </a:xfrm>
          <a:prstGeom prst="rect">
            <a:avLst/>
          </a:prstGeom>
          <a:noFill/>
          <a:ln>
            <a:noFill/>
          </a:ln>
        </p:spPr>
      </p:pic>
      <p:cxnSp>
        <p:nvCxnSpPr>
          <p:cNvPr id="319" name="Google Shape;319;p46"/>
          <p:cNvCxnSpPr/>
          <p:nvPr/>
        </p:nvCxnSpPr>
        <p:spPr>
          <a:xfrm flipH="1" rot="10800000">
            <a:off x="5737875" y="2165850"/>
            <a:ext cx="371100" cy="351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7"/>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5" name="Google Shape;325;p47"/>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6" name="Google Shape;326;p47"/>
          <p:cNvPicPr preferRelativeResize="0"/>
          <p:nvPr/>
        </p:nvPicPr>
        <p:blipFill>
          <a:blip r:embed="rId3">
            <a:alphaModFix/>
          </a:blip>
          <a:stretch>
            <a:fillRect/>
          </a:stretch>
        </p:blipFill>
        <p:spPr>
          <a:xfrm>
            <a:off x="1997039" y="0"/>
            <a:ext cx="5149921" cy="5143499"/>
          </a:xfrm>
          <a:prstGeom prst="rect">
            <a:avLst/>
          </a:prstGeom>
          <a:noFill/>
          <a:ln>
            <a:noFill/>
          </a:ln>
        </p:spPr>
      </p:pic>
      <p:cxnSp>
        <p:nvCxnSpPr>
          <p:cNvPr id="327" name="Google Shape;327;p47"/>
          <p:cNvCxnSpPr/>
          <p:nvPr/>
        </p:nvCxnSpPr>
        <p:spPr>
          <a:xfrm flipH="1" rot="10800000">
            <a:off x="1600625" y="2683900"/>
            <a:ext cx="3015900" cy="2118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33" name="Google Shape;333;p4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4" name="Google Shape;334;p48"/>
          <p:cNvPicPr preferRelativeResize="0"/>
          <p:nvPr/>
        </p:nvPicPr>
        <p:blipFill>
          <a:blip r:embed="rId3">
            <a:alphaModFix/>
          </a:blip>
          <a:stretch>
            <a:fillRect/>
          </a:stretch>
        </p:blipFill>
        <p:spPr>
          <a:xfrm>
            <a:off x="708548" y="0"/>
            <a:ext cx="7730502" cy="5143499"/>
          </a:xfrm>
          <a:prstGeom prst="rect">
            <a:avLst/>
          </a:prstGeom>
          <a:noFill/>
          <a:ln>
            <a:noFill/>
          </a:ln>
        </p:spPr>
      </p:pic>
      <p:cxnSp>
        <p:nvCxnSpPr>
          <p:cNvPr id="335" name="Google Shape;335;p48"/>
          <p:cNvCxnSpPr/>
          <p:nvPr/>
        </p:nvCxnSpPr>
        <p:spPr>
          <a:xfrm flipH="1" rot="10800000">
            <a:off x="4421275" y="2957275"/>
            <a:ext cx="107400" cy="8784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9"/>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341" name="Google Shape;341;p49"/>
          <p:cNvPicPr preferRelativeResize="0"/>
          <p:nvPr/>
        </p:nvPicPr>
        <p:blipFill>
          <a:blip r:embed="rId3">
            <a:alphaModFix/>
          </a:blip>
          <a:stretch>
            <a:fillRect/>
          </a:stretch>
        </p:blipFill>
        <p:spPr>
          <a:xfrm>
            <a:off x="2142525" y="76200"/>
            <a:ext cx="4095040" cy="4991101"/>
          </a:xfrm>
          <a:prstGeom prst="rect">
            <a:avLst/>
          </a:prstGeom>
          <a:noFill/>
          <a:ln>
            <a:noFill/>
          </a:ln>
        </p:spPr>
      </p:pic>
      <p:cxnSp>
        <p:nvCxnSpPr>
          <p:cNvPr id="342" name="Google Shape;342;p49"/>
          <p:cNvCxnSpPr/>
          <p:nvPr/>
        </p:nvCxnSpPr>
        <p:spPr>
          <a:xfrm flipH="1">
            <a:off x="4064300" y="420450"/>
            <a:ext cx="56100" cy="1345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0"/>
          <p:cNvSpPr txBox="1"/>
          <p:nvPr>
            <p:ph type="title"/>
          </p:nvPr>
        </p:nvSpPr>
        <p:spPr>
          <a:xfrm>
            <a:off x="729450" y="13186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348" name="Google Shape;348;p50"/>
          <p:cNvPicPr preferRelativeResize="0"/>
          <p:nvPr/>
        </p:nvPicPr>
        <p:blipFill>
          <a:blip r:embed="rId3">
            <a:alphaModFix/>
          </a:blip>
          <a:stretch>
            <a:fillRect/>
          </a:stretch>
        </p:blipFill>
        <p:spPr>
          <a:xfrm>
            <a:off x="1183975" y="76200"/>
            <a:ext cx="7960034" cy="4991100"/>
          </a:xfrm>
          <a:prstGeom prst="rect">
            <a:avLst/>
          </a:prstGeom>
          <a:noFill/>
          <a:ln>
            <a:noFill/>
          </a:ln>
        </p:spPr>
      </p:pic>
      <p:cxnSp>
        <p:nvCxnSpPr>
          <p:cNvPr id="349" name="Google Shape;349;p50"/>
          <p:cNvCxnSpPr/>
          <p:nvPr/>
        </p:nvCxnSpPr>
        <p:spPr>
          <a:xfrm rot="10800000">
            <a:off x="4793025" y="3223550"/>
            <a:ext cx="658800" cy="12192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55" name="Google Shape;355;p5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6" name="Google Shape;356;p51"/>
          <p:cNvPicPr preferRelativeResize="0"/>
          <p:nvPr/>
        </p:nvPicPr>
        <p:blipFill>
          <a:blip r:embed="rId3">
            <a:alphaModFix/>
          </a:blip>
          <a:stretch>
            <a:fillRect/>
          </a:stretch>
        </p:blipFill>
        <p:spPr>
          <a:xfrm>
            <a:off x="942998" y="0"/>
            <a:ext cx="7258001" cy="5143501"/>
          </a:xfrm>
          <a:prstGeom prst="rect">
            <a:avLst/>
          </a:prstGeom>
          <a:noFill/>
          <a:ln>
            <a:noFill/>
          </a:ln>
        </p:spPr>
      </p:pic>
      <p:cxnSp>
        <p:nvCxnSpPr>
          <p:cNvPr id="357" name="Google Shape;357;p51"/>
          <p:cNvCxnSpPr/>
          <p:nvPr/>
        </p:nvCxnSpPr>
        <p:spPr>
          <a:xfrm>
            <a:off x="4167500" y="1766550"/>
            <a:ext cx="214800" cy="654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7"/>
          <p:cNvSpPr txBox="1"/>
          <p:nvPr>
            <p:ph type="title"/>
          </p:nvPr>
        </p:nvSpPr>
        <p:spPr>
          <a:xfrm>
            <a:off x="628650" y="122722"/>
            <a:ext cx="7886700" cy="628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7030A0"/>
              </a:buClr>
              <a:buSzPts val="3300"/>
              <a:buFont typeface="Bodoni"/>
              <a:buNone/>
            </a:pPr>
            <a:r>
              <a:rPr b="1" i="1" lang="en">
                <a:solidFill>
                  <a:srgbClr val="7030A0"/>
                </a:solidFill>
                <a:latin typeface="Bodoni"/>
                <a:ea typeface="Bodoni"/>
                <a:cs typeface="Bodoni"/>
                <a:sym typeface="Bodoni"/>
              </a:rPr>
              <a:t>Disclaimer</a:t>
            </a:r>
            <a:endParaRPr/>
          </a:p>
        </p:txBody>
      </p:sp>
      <p:sp>
        <p:nvSpPr>
          <p:cNvPr id="174" name="Google Shape;174;p27"/>
          <p:cNvSpPr txBox="1"/>
          <p:nvPr>
            <p:ph idx="1" type="body"/>
          </p:nvPr>
        </p:nvSpPr>
        <p:spPr>
          <a:xfrm>
            <a:off x="628650" y="685800"/>
            <a:ext cx="7886700" cy="39471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rPr lang="en"/>
              <a:t>The resources that are included in this document are made by students and not the faculty. As such, there is the possibility for errors in our development, although this is mitigated via a team approach to development with multiple stages of vetting. If there is a contradiction with the coursework presented within your course, please go by the course documents. Additionally, </a:t>
            </a:r>
            <a:r>
              <a:rPr b="1" lang="en">
                <a:solidFill>
                  <a:schemeClr val="accent4"/>
                </a:solidFill>
              </a:rPr>
              <a:t>SCRUBS</a:t>
            </a:r>
            <a:r>
              <a:rPr lang="en"/>
              <a:t> aims to supply</a:t>
            </a:r>
            <a:r>
              <a:rPr b="1" i="1" lang="en"/>
              <a:t> supplemental resources</a:t>
            </a:r>
            <a:r>
              <a:rPr lang="en"/>
              <a:t>, however these are in no way replacements to the instruction of the Brody faculty. Use these resources as a supplement, but not as your primary source for course material.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0" name="Google Shape;180;p28"/>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1" name="Google Shape;181;p28"/>
          <p:cNvPicPr preferRelativeResize="0"/>
          <p:nvPr/>
        </p:nvPicPr>
        <p:blipFill>
          <a:blip r:embed="rId3">
            <a:alphaModFix/>
          </a:blip>
          <a:stretch>
            <a:fillRect/>
          </a:stretch>
        </p:blipFill>
        <p:spPr>
          <a:xfrm>
            <a:off x="1168213" y="0"/>
            <a:ext cx="6807575" cy="5143501"/>
          </a:xfrm>
          <a:prstGeom prst="rect">
            <a:avLst/>
          </a:prstGeom>
          <a:noFill/>
          <a:ln>
            <a:noFill/>
          </a:ln>
        </p:spPr>
      </p:pic>
      <p:cxnSp>
        <p:nvCxnSpPr>
          <p:cNvPr id="182" name="Google Shape;182;p28"/>
          <p:cNvCxnSpPr/>
          <p:nvPr/>
        </p:nvCxnSpPr>
        <p:spPr>
          <a:xfrm flipH="1">
            <a:off x="6211750" y="1153225"/>
            <a:ext cx="870300" cy="424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9"/>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8" name="Google Shape;188;p29"/>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9" name="Google Shape;189;p29"/>
          <p:cNvPicPr preferRelativeResize="0"/>
          <p:nvPr/>
        </p:nvPicPr>
        <p:blipFill>
          <a:blip r:embed="rId3">
            <a:alphaModFix/>
          </a:blip>
          <a:stretch>
            <a:fillRect/>
          </a:stretch>
        </p:blipFill>
        <p:spPr>
          <a:xfrm>
            <a:off x="1168213" y="0"/>
            <a:ext cx="6807575" cy="5143501"/>
          </a:xfrm>
          <a:prstGeom prst="rect">
            <a:avLst/>
          </a:prstGeom>
          <a:noFill/>
          <a:ln>
            <a:noFill/>
          </a:ln>
        </p:spPr>
      </p:pic>
      <p:cxnSp>
        <p:nvCxnSpPr>
          <p:cNvPr id="190" name="Google Shape;190;p29"/>
          <p:cNvCxnSpPr/>
          <p:nvPr/>
        </p:nvCxnSpPr>
        <p:spPr>
          <a:xfrm>
            <a:off x="4117625" y="1853850"/>
            <a:ext cx="558900" cy="3183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6" name="Google Shape;196;p30"/>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7" name="Google Shape;197;p30"/>
          <p:cNvPicPr preferRelativeResize="0"/>
          <p:nvPr/>
        </p:nvPicPr>
        <p:blipFill>
          <a:blip r:embed="rId3">
            <a:alphaModFix/>
          </a:blip>
          <a:stretch>
            <a:fillRect/>
          </a:stretch>
        </p:blipFill>
        <p:spPr>
          <a:xfrm>
            <a:off x="1168213" y="0"/>
            <a:ext cx="6807575" cy="5143501"/>
          </a:xfrm>
          <a:prstGeom prst="rect">
            <a:avLst/>
          </a:prstGeom>
          <a:noFill/>
          <a:ln>
            <a:noFill/>
          </a:ln>
        </p:spPr>
      </p:pic>
      <p:cxnSp>
        <p:nvCxnSpPr>
          <p:cNvPr id="198" name="Google Shape;198;p30"/>
          <p:cNvCxnSpPr/>
          <p:nvPr/>
        </p:nvCxnSpPr>
        <p:spPr>
          <a:xfrm>
            <a:off x="4895875" y="2571750"/>
            <a:ext cx="558900" cy="3183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4" name="Google Shape;204;p3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5" name="Google Shape;205;p31"/>
          <p:cNvPicPr preferRelativeResize="0"/>
          <p:nvPr/>
        </p:nvPicPr>
        <p:blipFill>
          <a:blip r:embed="rId3">
            <a:alphaModFix/>
          </a:blip>
          <a:stretch>
            <a:fillRect/>
          </a:stretch>
        </p:blipFill>
        <p:spPr>
          <a:xfrm>
            <a:off x="1168213" y="0"/>
            <a:ext cx="6807575" cy="5143501"/>
          </a:xfrm>
          <a:prstGeom prst="rect">
            <a:avLst/>
          </a:prstGeom>
          <a:noFill/>
          <a:ln>
            <a:noFill/>
          </a:ln>
        </p:spPr>
      </p:pic>
      <p:cxnSp>
        <p:nvCxnSpPr>
          <p:cNvPr id="206" name="Google Shape;206;p31"/>
          <p:cNvCxnSpPr/>
          <p:nvPr/>
        </p:nvCxnSpPr>
        <p:spPr>
          <a:xfrm flipH="1" rot="10800000">
            <a:off x="3374750" y="3494950"/>
            <a:ext cx="424500" cy="6156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2"/>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2" name="Google Shape;212;p32"/>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3" name="Google Shape;213;p32"/>
          <p:cNvPicPr preferRelativeResize="0"/>
          <p:nvPr/>
        </p:nvPicPr>
        <p:blipFill>
          <a:blip r:embed="rId3">
            <a:alphaModFix/>
          </a:blip>
          <a:stretch>
            <a:fillRect/>
          </a:stretch>
        </p:blipFill>
        <p:spPr>
          <a:xfrm>
            <a:off x="1168213" y="0"/>
            <a:ext cx="6807575" cy="5143501"/>
          </a:xfrm>
          <a:prstGeom prst="rect">
            <a:avLst/>
          </a:prstGeom>
          <a:noFill/>
          <a:ln>
            <a:noFill/>
          </a:ln>
        </p:spPr>
      </p:pic>
      <p:cxnSp>
        <p:nvCxnSpPr>
          <p:cNvPr id="214" name="Google Shape;214;p32"/>
          <p:cNvCxnSpPr/>
          <p:nvPr/>
        </p:nvCxnSpPr>
        <p:spPr>
          <a:xfrm>
            <a:off x="4103475" y="3006850"/>
            <a:ext cx="141600" cy="421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3"/>
          <p:cNvSpPr txBox="1"/>
          <p:nvPr>
            <p:ph type="title"/>
          </p:nvPr>
        </p:nvSpPr>
        <p:spPr>
          <a:xfrm>
            <a:off x="729450" y="131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0" name="Google Shape;220;p33"/>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1" name="Google Shape;221;p33"/>
          <p:cNvPicPr preferRelativeResize="0"/>
          <p:nvPr/>
        </p:nvPicPr>
        <p:blipFill>
          <a:blip r:embed="rId3">
            <a:alphaModFix/>
          </a:blip>
          <a:stretch>
            <a:fillRect/>
          </a:stretch>
        </p:blipFill>
        <p:spPr>
          <a:xfrm>
            <a:off x="1359579" y="0"/>
            <a:ext cx="6424841" cy="5143499"/>
          </a:xfrm>
          <a:prstGeom prst="rect">
            <a:avLst/>
          </a:prstGeom>
          <a:noFill/>
          <a:ln>
            <a:noFill/>
          </a:ln>
        </p:spPr>
      </p:pic>
      <p:cxnSp>
        <p:nvCxnSpPr>
          <p:cNvPr id="222" name="Google Shape;222;p33"/>
          <p:cNvCxnSpPr/>
          <p:nvPr/>
        </p:nvCxnSpPr>
        <p:spPr>
          <a:xfrm>
            <a:off x="1754600" y="1584800"/>
            <a:ext cx="141600" cy="4215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