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Lst>
  <p:sldSz cy="5143500" cx="9144000"/>
  <p:notesSz cx="6858000" cy="9144000"/>
  <p:embeddedFontLst>
    <p:embeddedFont>
      <p:font typeface="Raleway"/>
      <p:regular r:id="rId88"/>
      <p:bold r:id="rId89"/>
      <p:italic r:id="rId90"/>
      <p:boldItalic r:id="rId91"/>
    </p:embeddedFont>
    <p:embeddedFont>
      <p:font typeface="Lato"/>
      <p:regular r:id="rId92"/>
      <p:bold r:id="rId93"/>
      <p:italic r:id="rId94"/>
      <p:boldItalic r:id="rId95"/>
    </p:embeddedFont>
    <p:embeddedFont>
      <p:font typeface="Bodoni"/>
      <p:regular r:id="rId96"/>
      <p:bold r:id="rId97"/>
      <p:italic r:id="rId98"/>
      <p:boldItalic r:id="rId9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Lato-boldItalic.fntdata"/><Relationship Id="rId94" Type="http://schemas.openxmlformats.org/officeDocument/2006/relationships/font" Target="fonts/Lato-italic.fntdata"/><Relationship Id="rId97" Type="http://schemas.openxmlformats.org/officeDocument/2006/relationships/font" Target="fonts/Bodoni-bold.fntdata"/><Relationship Id="rId96" Type="http://schemas.openxmlformats.org/officeDocument/2006/relationships/font" Target="fonts/Bodoni-regular.fntdata"/><Relationship Id="rId11" Type="http://schemas.openxmlformats.org/officeDocument/2006/relationships/slide" Target="slides/slide6.xml"/><Relationship Id="rId99" Type="http://schemas.openxmlformats.org/officeDocument/2006/relationships/font" Target="fonts/Bodoni-boldItalic.fntdata"/><Relationship Id="rId10" Type="http://schemas.openxmlformats.org/officeDocument/2006/relationships/slide" Target="slides/slide5.xml"/><Relationship Id="rId98" Type="http://schemas.openxmlformats.org/officeDocument/2006/relationships/font" Target="fonts/Bodoni-italic.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Raleway-boldItalic.fntdata"/><Relationship Id="rId90" Type="http://schemas.openxmlformats.org/officeDocument/2006/relationships/font" Target="fonts/Raleway-italic.fntdata"/><Relationship Id="rId93" Type="http://schemas.openxmlformats.org/officeDocument/2006/relationships/font" Target="fonts/Lato-bold.fntdata"/><Relationship Id="rId92" Type="http://schemas.openxmlformats.org/officeDocument/2006/relationships/font" Target="fonts/Lato-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font" Target="fonts/Raleway-regular.fntdata"/><Relationship Id="rId87" Type="http://schemas.openxmlformats.org/officeDocument/2006/relationships/slide" Target="slides/slide82.xml"/><Relationship Id="rId89" Type="http://schemas.openxmlformats.org/officeDocument/2006/relationships/font" Target="fonts/Raleway-bold.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ound" TargetMode="External"/><Relationship Id="rId3" Type="http://schemas.openxmlformats.org/officeDocument/2006/relationships/hyperlink" Target="https://en.wikipedia.org/wiki/Balance_(ability)" TargetMode="External"/><Relationship Id="rId4" Type="http://schemas.openxmlformats.org/officeDocument/2006/relationships/hyperlink" Target="https://en.wikipedia.org/wiki/Olivocochlear_system" TargetMode="External"/><Relationship Id="rId5" Type="http://schemas.openxmlformats.org/officeDocument/2006/relationships/hyperlink" Target="https://en.wikipedia.org/wiki/Superior_olivary_complex" TargetMode="External"/><Relationship Id="rId6" Type="http://schemas.openxmlformats.org/officeDocument/2006/relationships/hyperlink" Target="https://en.wikipedia.org/wiki/Cochlea"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ound" TargetMode="External"/><Relationship Id="rId3" Type="http://schemas.openxmlformats.org/officeDocument/2006/relationships/hyperlink" Target="https://en.wikipedia.org/wiki/Balance_(ability)" TargetMode="External"/><Relationship Id="rId4" Type="http://schemas.openxmlformats.org/officeDocument/2006/relationships/hyperlink" Target="https://en.wikipedia.org/wiki/Olivocochlear_system" TargetMode="External"/><Relationship Id="rId5" Type="http://schemas.openxmlformats.org/officeDocument/2006/relationships/hyperlink" Target="https://en.wikipedia.org/wiki/Superior_olivary_complex" TargetMode="External"/><Relationship Id="rId6" Type="http://schemas.openxmlformats.org/officeDocument/2006/relationships/hyperlink" Target="https://en.wikipedia.org/wiki/Cochlea"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919729328c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1919729328c_0_1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35a43443f2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35a43443f2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Olfactory tract:</a:t>
            </a:r>
            <a:r>
              <a:rPr lang="en">
                <a:solidFill>
                  <a:schemeClr val="dk1"/>
                </a:solidFill>
              </a:rPr>
              <a:t> CN I pathway from the olfactory bulbs, runs in the olfactory sulcus between the gyrus rectus and medial orbital gyrus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5a43443f2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35a43443f2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Abducens nerve: </a:t>
            </a:r>
            <a:r>
              <a:rPr lang="en">
                <a:solidFill>
                  <a:schemeClr val="dk1"/>
                </a:solidFill>
              </a:rPr>
              <a:t>CN 6, concerned with lateral movement of the eyeballs. Exits at pontomedullary junction. Underlies facial colliculus.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5a43443f2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5a43443f2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CN VII</a:t>
            </a:r>
            <a:r>
              <a:rPr lang="en">
                <a:solidFill>
                  <a:schemeClr val="dk1"/>
                </a:solidFill>
              </a:rPr>
              <a:t>: Facial nerve - motor control of muscles of facial expression and taste to the anterior 2/3rds of the tongue. Exits from cerebellopontine angle.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35a43443f2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35a43443f2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Vestibulocochlear</a:t>
            </a:r>
            <a:r>
              <a:rPr b="1" lang="en"/>
              <a:t> nerve CN VIII:</a:t>
            </a:r>
            <a:r>
              <a:rPr lang="en"/>
              <a:t> Exits from cerebellopontine angle. </a:t>
            </a:r>
            <a:r>
              <a:rPr lang="en" sz="1050">
                <a:solidFill>
                  <a:srgbClr val="202122"/>
                </a:solidFill>
                <a:highlight>
                  <a:srgbClr val="FFFFFF"/>
                </a:highlight>
              </a:rPr>
              <a:t>Transmits </a:t>
            </a:r>
            <a:r>
              <a:rPr lang="en" sz="1050">
                <a:solidFill>
                  <a:srgbClr val="0645AD"/>
                </a:solidFill>
                <a:highlight>
                  <a:srgbClr val="FFFFFF"/>
                </a:highlight>
                <a:uFill>
                  <a:noFill/>
                </a:uFill>
                <a:hlinkClick r:id="rId2">
                  <a:extLst>
                    <a:ext uri="{A12FA001-AC4F-418D-AE19-62706E023703}">
                      <ahyp:hlinkClr val="tx"/>
                    </a:ext>
                  </a:extLst>
                </a:hlinkClick>
              </a:rPr>
              <a:t>sound</a:t>
            </a:r>
            <a:r>
              <a:rPr lang="en" sz="1050">
                <a:solidFill>
                  <a:srgbClr val="202122"/>
                </a:solidFill>
                <a:highlight>
                  <a:srgbClr val="FFFFFF"/>
                </a:highlight>
              </a:rPr>
              <a:t> and </a:t>
            </a:r>
            <a:r>
              <a:rPr lang="en" sz="1050">
                <a:solidFill>
                  <a:srgbClr val="0645AD"/>
                </a:solidFill>
                <a:highlight>
                  <a:srgbClr val="FFFFFF"/>
                </a:highlight>
                <a:uFill>
                  <a:noFill/>
                </a:uFill>
                <a:hlinkClick r:id="rId3">
                  <a:extLst>
                    <a:ext uri="{A12FA001-AC4F-418D-AE19-62706E023703}">
                      <ahyp:hlinkClr val="tx"/>
                    </a:ext>
                  </a:extLst>
                </a:hlinkClick>
              </a:rPr>
              <a:t>equilibrium </a:t>
            </a:r>
            <a:r>
              <a:rPr lang="en" sz="1050">
                <a:solidFill>
                  <a:srgbClr val="202122"/>
                </a:solidFill>
                <a:highlight>
                  <a:srgbClr val="FFFFFF"/>
                </a:highlight>
              </a:rPr>
              <a:t>info. Through </a:t>
            </a:r>
            <a:r>
              <a:rPr lang="en" sz="1050">
                <a:solidFill>
                  <a:srgbClr val="0645AD"/>
                </a:solidFill>
                <a:highlight>
                  <a:srgbClr val="FFFFFF"/>
                </a:highlight>
                <a:uFill>
                  <a:noFill/>
                </a:uFill>
                <a:hlinkClick r:id="rId4">
                  <a:extLst>
                    <a:ext uri="{A12FA001-AC4F-418D-AE19-62706E023703}">
                      <ahyp:hlinkClr val="tx"/>
                    </a:ext>
                  </a:extLst>
                </a:hlinkClick>
              </a:rPr>
              <a:t>olivocochlear fibers</a:t>
            </a:r>
            <a:r>
              <a:rPr lang="en" sz="1050">
                <a:solidFill>
                  <a:srgbClr val="202122"/>
                </a:solidFill>
                <a:highlight>
                  <a:srgbClr val="FFFFFF"/>
                </a:highlight>
              </a:rPr>
              <a:t>, also transmits motor info from the </a:t>
            </a:r>
            <a:r>
              <a:rPr lang="en" sz="1050">
                <a:solidFill>
                  <a:srgbClr val="0645AD"/>
                </a:solidFill>
                <a:highlight>
                  <a:srgbClr val="FFFFFF"/>
                </a:highlight>
                <a:uFill>
                  <a:noFill/>
                </a:uFill>
                <a:hlinkClick r:id="rId5">
                  <a:extLst>
                    <a:ext uri="{A12FA001-AC4F-418D-AE19-62706E023703}">
                      <ahyp:hlinkClr val="tx"/>
                    </a:ext>
                  </a:extLst>
                </a:hlinkClick>
              </a:rPr>
              <a:t>superior olivary complex</a:t>
            </a:r>
            <a:r>
              <a:rPr lang="en" sz="1050">
                <a:solidFill>
                  <a:srgbClr val="202122"/>
                </a:solidFill>
                <a:highlight>
                  <a:srgbClr val="FFFFFF"/>
                </a:highlight>
              </a:rPr>
              <a:t> in the brainstem to the </a:t>
            </a:r>
            <a:r>
              <a:rPr lang="en" sz="1050">
                <a:solidFill>
                  <a:srgbClr val="0645AD"/>
                </a:solidFill>
                <a:highlight>
                  <a:srgbClr val="FFFFFF"/>
                </a:highlight>
                <a:uFill>
                  <a:noFill/>
                </a:uFill>
                <a:hlinkClick r:id="rId6">
                  <a:extLst>
                    <a:ext uri="{A12FA001-AC4F-418D-AE19-62706E023703}">
                      <ahyp:hlinkClr val="tx"/>
                    </a:ext>
                  </a:extLst>
                </a:hlinkClick>
              </a:rPr>
              <a:t>cochlea</a:t>
            </a:r>
            <a:r>
              <a:rPr lang="en" sz="1050">
                <a:solidFill>
                  <a:srgbClr val="202122"/>
                </a:solidFill>
                <a:highlight>
                  <a:srgbClr val="FFFFFF"/>
                </a:highlight>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35a43443f2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35a43443f2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Vagus/</a:t>
            </a:r>
            <a:r>
              <a:rPr b="1" lang="en"/>
              <a:t>glossopharyngeal</a:t>
            </a:r>
            <a:r>
              <a:rPr b="1" lang="en"/>
              <a:t> (X and IX) nerves:</a:t>
            </a:r>
            <a:r>
              <a:rPr lang="en"/>
              <a:t> Exit medulla from groove between the olive and </a:t>
            </a:r>
            <a:r>
              <a:rPr lang="en"/>
              <a:t>inferior cerebellar peduncle (post-olivary sulcus).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35a43443f2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35a43443f2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Spinal accessory nerve CN XI:</a:t>
            </a:r>
            <a:r>
              <a:rPr lang="en"/>
              <a:t> Rootlets emerge along posterior border of olive below vagus, exits skull via jugular foramen. Motor only that supplies traps and SCM.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35a43443f2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35a43443f2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CNXII:</a:t>
            </a:r>
            <a:r>
              <a:rPr lang="en">
                <a:solidFill>
                  <a:schemeClr val="dk1"/>
                </a:solidFill>
              </a:rPr>
              <a:t> hypoglossal nerve- supplies the motor control of the tongue, comes out the pre-olivary sulcus (except for palatoglossus via CN IX)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35a43443f2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35a43443f2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Interpeduncular fossa</a:t>
            </a:r>
            <a:r>
              <a:rPr lang="en">
                <a:solidFill>
                  <a:schemeClr val="dk1"/>
                </a:solidFill>
              </a:rPr>
              <a:t>: Space between the cerebral peduncles of the midbrain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35a43443f2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35a43443f2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Medullary pyramids:</a:t>
            </a:r>
            <a:r>
              <a:rPr lang="en">
                <a:solidFill>
                  <a:schemeClr val="dk1"/>
                </a:solidFill>
              </a:rPr>
              <a:t> Paired white matter structure tracts containing descending motor fibers running from the beginning of the medulla oblongata to the decussation.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35a43443f2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35a43443f2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Olive</a:t>
            </a:r>
            <a:r>
              <a:rPr lang="en">
                <a:solidFill>
                  <a:schemeClr val="dk1"/>
                </a:solidFill>
              </a:rPr>
              <a:t>: External brainstem structure overlying the inferior olivary nucleus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919729328c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1919729328c_0_2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35a43443f2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35a43443f2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Pyramidal decussation:</a:t>
            </a:r>
            <a:r>
              <a:rPr lang="en">
                <a:solidFill>
                  <a:schemeClr val="dk1"/>
                </a:solidFill>
              </a:rPr>
              <a:t>  Location of crossing corticospinal fibers from one half of the CNS to the other. Above this region, fibers for motor control to the lower body are located opposite their targets, while below this region the fibers are located on the same side as the targets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35a43443f2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35a43443f2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Ventral median fissure:</a:t>
            </a:r>
            <a:r>
              <a:rPr lang="en"/>
              <a:t> The anterior spinal artery runs through this, briefly obliterated by the pyramidal decussation.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35a43443f2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35a43443f2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Preolivary sulcus: </a:t>
            </a:r>
            <a:r>
              <a:rPr lang="en">
                <a:solidFill>
                  <a:schemeClr val="dk1"/>
                </a:solidFill>
              </a:rPr>
              <a:t>CN 12 exits here.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35a43443f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35a43443f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Olfactory tract:</a:t>
            </a:r>
            <a:r>
              <a:rPr lang="en">
                <a:solidFill>
                  <a:schemeClr val="dk1"/>
                </a:solidFill>
              </a:rPr>
              <a:t> CN I pathway from the olfactory bulbs, runs in the olfactory sulcus between the gyrus rectus and medial orbital gyrus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35a43443f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35a43443f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Optic Chiasm</a:t>
            </a:r>
            <a:r>
              <a:rPr lang="en">
                <a:solidFill>
                  <a:schemeClr val="dk1"/>
                </a:solidFill>
              </a:rPr>
              <a:t>: X-shaped structure demarcating the crossing over of each optic nerve.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Crossing fibers from the medial retinal fields (lateral visual fields)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35a43443f2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35a43443f2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Oculomotor nerve</a:t>
            </a:r>
            <a:r>
              <a:rPr lang="en">
                <a:solidFill>
                  <a:schemeClr val="dk1"/>
                </a:solidFill>
              </a:rPr>
              <a:t>: Effector limb of control of eye movements, comes between the PCA and Superior cerebellar artery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35a43443f2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35a43443f2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CN V:</a:t>
            </a:r>
            <a:r>
              <a:rPr lang="en">
                <a:solidFill>
                  <a:schemeClr val="dk1"/>
                </a:solidFill>
              </a:rPr>
              <a:t> Trigeminal nerve- main sensory nerve of the face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5a43443f2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35a43443f2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Mammillary bodies</a:t>
            </a:r>
            <a:r>
              <a:rPr lang="en">
                <a:solidFill>
                  <a:schemeClr val="dk1"/>
                </a:solidFill>
              </a:rPr>
              <a:t>: Hypothalamic structure related to the limbic system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35a43443f2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35a43443f2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Medullary pyramids:</a:t>
            </a:r>
            <a:r>
              <a:rPr lang="en">
                <a:solidFill>
                  <a:schemeClr val="dk1"/>
                </a:solidFill>
              </a:rPr>
              <a:t> Paired white matter structure tracts containing descending motor fibers running from the beginning of the medulla oblongata to the decussation.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35a43443f2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35a43443f2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Olive</a:t>
            </a:r>
            <a:r>
              <a:rPr lang="en">
                <a:solidFill>
                  <a:schemeClr val="dk1"/>
                </a:solidFill>
              </a:rPr>
              <a:t>: External brainstem structure overlying the inferior olivary nucleus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919729328c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1919729328c_0_2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35a43443f2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35a43443f2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PCA</a:t>
            </a:r>
            <a:r>
              <a:rPr lang="en">
                <a:solidFill>
                  <a:schemeClr val="dk1"/>
                </a:solidFill>
              </a:rPr>
              <a:t>: (posterior cerebral artery): Branch of the </a:t>
            </a:r>
            <a:r>
              <a:rPr b="1" lang="en">
                <a:solidFill>
                  <a:schemeClr val="dk1"/>
                </a:solidFill>
              </a:rPr>
              <a:t>Basilar</a:t>
            </a:r>
            <a:r>
              <a:rPr lang="en">
                <a:solidFill>
                  <a:schemeClr val="dk1"/>
                </a:solidFill>
              </a:rPr>
              <a:t> system and not the internal carotid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35a43443f2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35a43443f2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SCA (superior cerebellar artery):</a:t>
            </a:r>
            <a:r>
              <a:rPr lang="en">
                <a:solidFill>
                  <a:schemeClr val="dk1"/>
                </a:solidFill>
              </a:rPr>
              <a:t> Branch of the </a:t>
            </a:r>
            <a:r>
              <a:rPr b="1" lang="en">
                <a:solidFill>
                  <a:schemeClr val="dk1"/>
                </a:solidFill>
              </a:rPr>
              <a:t>Basilar</a:t>
            </a:r>
            <a:r>
              <a:rPr lang="en">
                <a:solidFill>
                  <a:schemeClr val="dk1"/>
                </a:solidFill>
              </a:rPr>
              <a:t> system and not the internal carotid - so NOT part of the circle of Willis, most superior branch of the basilar- inferior to the oculomotor nerve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35a43443f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35a43443f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Pons: </a:t>
            </a:r>
            <a:r>
              <a:rPr lang="en">
                <a:solidFill>
                  <a:schemeClr val="dk1"/>
                </a:solidFill>
              </a:rPr>
              <a:t>Part of brainstem that links the thalamus and the medulla.</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35a43443f2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35a43443f2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Cerebral peduncle:</a:t>
            </a:r>
            <a:r>
              <a:rPr lang="en">
                <a:solidFill>
                  <a:schemeClr val="dk1"/>
                </a:solidFill>
              </a:rPr>
              <a:t> Stalks that attach the cerebrum to the brainstem. Part of midbrain/mesencephalon.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35a43443f2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35a43443f2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Oculomotor nerve</a:t>
            </a:r>
            <a:r>
              <a:rPr lang="en">
                <a:solidFill>
                  <a:schemeClr val="dk1"/>
                </a:solidFill>
              </a:rPr>
              <a:t>: Effector limb of control of eye movements, comes between the PCA and Superior cerebellar artery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35a43443f2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35a43443f2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Optic Chiasm</a:t>
            </a:r>
            <a:r>
              <a:rPr lang="en">
                <a:solidFill>
                  <a:schemeClr val="dk1"/>
                </a:solidFill>
              </a:rPr>
              <a:t>: X-shaped structure demarcating the crossing over of each optic nerve.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Crossing fibers from the medial retinal fields (lateral visual fields)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35a43443f2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35a43443f2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Mammillary bodies</a:t>
            </a:r>
            <a:r>
              <a:rPr lang="en">
                <a:solidFill>
                  <a:schemeClr val="dk1"/>
                </a:solidFill>
              </a:rPr>
              <a:t>: Hypothalamic structure related to the limbic system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35a43443f2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35a43443f2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Infundibulum: </a:t>
            </a:r>
            <a:r>
              <a:rPr lang="en">
                <a:solidFill>
                  <a:schemeClr val="dk1"/>
                </a:solidFill>
              </a:rPr>
              <a:t>Stalk connecting the hypothalamus to the posterior pituitary gland.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35a43443f2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35a43443f2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Interpeduncular cistern:</a:t>
            </a:r>
            <a:r>
              <a:rPr lang="en">
                <a:solidFill>
                  <a:schemeClr val="dk1"/>
                </a:solidFill>
              </a:rPr>
              <a:t> CSF-filled space between the cerebral peduncles. Superior to pontine cistern.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35a43443f2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35a43443f2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CN V:</a:t>
            </a:r>
            <a:r>
              <a:rPr lang="en">
                <a:solidFill>
                  <a:schemeClr val="dk1"/>
                </a:solidFill>
              </a:rPr>
              <a:t> Trigeminal nerve- main sensory nerve of the face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35a43443f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35a43443f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Optic Chiasm</a:t>
            </a:r>
            <a:r>
              <a:rPr lang="en">
                <a:solidFill>
                  <a:schemeClr val="dk1"/>
                </a:solidFill>
              </a:rPr>
              <a:t>: X-shaped structure demarcating the crossing over of each optic nerve.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Crossing fibers from the medial retinal fields (lateral visual fields)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35a43443f2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35a43443f2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CN VII</a:t>
            </a:r>
            <a:r>
              <a:rPr lang="en">
                <a:solidFill>
                  <a:schemeClr val="dk1"/>
                </a:solidFill>
              </a:rPr>
              <a:t>: Facial nerve - motor control of muscles of facial expression and taste to the anterior 2/3rds of the tongue. </a:t>
            </a:r>
            <a:r>
              <a:rPr lang="en">
                <a:solidFill>
                  <a:schemeClr val="dk1"/>
                </a:solidFill>
              </a:rPr>
              <a:t>Exits from cerebellopontine angle.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35a43443f2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35a43443f2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Vestibulocochlear nerve CN VIII:</a:t>
            </a:r>
            <a:r>
              <a:rPr lang="en">
                <a:solidFill>
                  <a:schemeClr val="dk1"/>
                </a:solidFill>
              </a:rPr>
              <a:t> Exits from cerebellopontine angle. </a:t>
            </a:r>
            <a:r>
              <a:rPr lang="en" sz="1050">
                <a:solidFill>
                  <a:srgbClr val="202122"/>
                </a:solidFill>
                <a:highlight>
                  <a:srgbClr val="FFFFFF"/>
                </a:highlight>
              </a:rPr>
              <a:t>Transmits </a:t>
            </a:r>
            <a:r>
              <a:rPr lang="en" sz="1050">
                <a:solidFill>
                  <a:srgbClr val="0645AD"/>
                </a:solidFill>
                <a:highlight>
                  <a:srgbClr val="FFFFFF"/>
                </a:highlight>
                <a:uFill>
                  <a:noFill/>
                </a:uFill>
                <a:hlinkClick r:id="rId2">
                  <a:extLst>
                    <a:ext uri="{A12FA001-AC4F-418D-AE19-62706E023703}">
                      <ahyp:hlinkClr val="tx"/>
                    </a:ext>
                  </a:extLst>
                </a:hlinkClick>
              </a:rPr>
              <a:t>sound</a:t>
            </a:r>
            <a:r>
              <a:rPr lang="en" sz="1050">
                <a:solidFill>
                  <a:srgbClr val="202122"/>
                </a:solidFill>
                <a:highlight>
                  <a:srgbClr val="FFFFFF"/>
                </a:highlight>
              </a:rPr>
              <a:t> and </a:t>
            </a:r>
            <a:r>
              <a:rPr lang="en" sz="1050">
                <a:solidFill>
                  <a:srgbClr val="0645AD"/>
                </a:solidFill>
                <a:highlight>
                  <a:srgbClr val="FFFFFF"/>
                </a:highlight>
                <a:uFill>
                  <a:noFill/>
                </a:uFill>
                <a:hlinkClick r:id="rId3">
                  <a:extLst>
                    <a:ext uri="{A12FA001-AC4F-418D-AE19-62706E023703}">
                      <ahyp:hlinkClr val="tx"/>
                    </a:ext>
                  </a:extLst>
                </a:hlinkClick>
              </a:rPr>
              <a:t>equilibrium </a:t>
            </a:r>
            <a:r>
              <a:rPr lang="en" sz="1050">
                <a:solidFill>
                  <a:srgbClr val="202122"/>
                </a:solidFill>
                <a:highlight>
                  <a:srgbClr val="FFFFFF"/>
                </a:highlight>
              </a:rPr>
              <a:t>info. Through </a:t>
            </a:r>
            <a:r>
              <a:rPr lang="en" sz="1050">
                <a:solidFill>
                  <a:srgbClr val="0645AD"/>
                </a:solidFill>
                <a:highlight>
                  <a:srgbClr val="FFFFFF"/>
                </a:highlight>
                <a:uFill>
                  <a:noFill/>
                </a:uFill>
                <a:hlinkClick r:id="rId4">
                  <a:extLst>
                    <a:ext uri="{A12FA001-AC4F-418D-AE19-62706E023703}">
                      <ahyp:hlinkClr val="tx"/>
                    </a:ext>
                  </a:extLst>
                </a:hlinkClick>
              </a:rPr>
              <a:t>olivocochlear fibers</a:t>
            </a:r>
            <a:r>
              <a:rPr lang="en" sz="1050">
                <a:solidFill>
                  <a:srgbClr val="202122"/>
                </a:solidFill>
                <a:highlight>
                  <a:srgbClr val="FFFFFF"/>
                </a:highlight>
              </a:rPr>
              <a:t>, also transmits motor info from the </a:t>
            </a:r>
            <a:r>
              <a:rPr lang="en" sz="1050">
                <a:solidFill>
                  <a:srgbClr val="0645AD"/>
                </a:solidFill>
                <a:highlight>
                  <a:srgbClr val="FFFFFF"/>
                </a:highlight>
                <a:uFill>
                  <a:noFill/>
                </a:uFill>
                <a:hlinkClick r:id="rId5">
                  <a:extLst>
                    <a:ext uri="{A12FA001-AC4F-418D-AE19-62706E023703}">
                      <ahyp:hlinkClr val="tx"/>
                    </a:ext>
                  </a:extLst>
                </a:hlinkClick>
              </a:rPr>
              <a:t>superior olivary complex</a:t>
            </a:r>
            <a:r>
              <a:rPr lang="en" sz="1050">
                <a:solidFill>
                  <a:srgbClr val="202122"/>
                </a:solidFill>
                <a:highlight>
                  <a:srgbClr val="FFFFFF"/>
                </a:highlight>
              </a:rPr>
              <a:t> in the brainstem to the </a:t>
            </a:r>
            <a:r>
              <a:rPr lang="en" sz="1050">
                <a:solidFill>
                  <a:srgbClr val="0645AD"/>
                </a:solidFill>
                <a:highlight>
                  <a:srgbClr val="FFFFFF"/>
                </a:highlight>
                <a:uFill>
                  <a:noFill/>
                </a:uFill>
                <a:hlinkClick r:id="rId6">
                  <a:extLst>
                    <a:ext uri="{A12FA001-AC4F-418D-AE19-62706E023703}">
                      <ahyp:hlinkClr val="tx"/>
                    </a:ext>
                  </a:extLst>
                </a:hlinkClick>
              </a:rPr>
              <a:t>cochlea</a:t>
            </a:r>
            <a:r>
              <a:rPr lang="en" sz="1050">
                <a:solidFill>
                  <a:srgbClr val="202122"/>
                </a:solidFill>
                <a:highlight>
                  <a:srgbClr val="FFFFFF"/>
                </a:highlight>
              </a:rPr>
              <a: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35a43443f2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35a43443f2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Medullary pyramids:</a:t>
            </a:r>
            <a:r>
              <a:rPr lang="en">
                <a:solidFill>
                  <a:schemeClr val="dk1"/>
                </a:solidFill>
              </a:rPr>
              <a:t> Paired white matter structure tracts containing descending motor fibers running from the beginning of the medulla oblongata to the decussation.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35a43443f2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35a43443f2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Ventral median fissure:</a:t>
            </a:r>
            <a:r>
              <a:rPr lang="en">
                <a:solidFill>
                  <a:schemeClr val="dk1"/>
                </a:solidFill>
              </a:rPr>
              <a:t> The anterior spinal artery runs through this, briefly obliterated by the pyramidal decussation.</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35a43443f2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35a43443f2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Olive</a:t>
            </a:r>
            <a:r>
              <a:rPr lang="en">
                <a:solidFill>
                  <a:schemeClr val="dk1"/>
                </a:solidFill>
              </a:rPr>
              <a:t>: External brainstem structure overlying the inferior olivary nucleus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35a43443f2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35a43443f2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Preolivary sulcus: </a:t>
            </a:r>
            <a:r>
              <a:rPr lang="en">
                <a:solidFill>
                  <a:schemeClr val="dk1"/>
                </a:solidFill>
              </a:rPr>
              <a:t>CN 12 exits here.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35a43443f2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35a43443f2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Pyramidal decussation:</a:t>
            </a:r>
            <a:r>
              <a:rPr lang="en">
                <a:solidFill>
                  <a:schemeClr val="dk1"/>
                </a:solidFill>
              </a:rPr>
              <a:t>  Location of crossing corticospinal fibers from one half of the CNS to the other. Above this region, fibers for motor control to the lower body are located opposite their targets, while below this region the fibers are located on the same side as the targets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35a43443f2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135a43443f2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Pineal gland</a:t>
            </a:r>
            <a:r>
              <a:rPr lang="en">
                <a:solidFill>
                  <a:schemeClr val="dk1"/>
                </a:solidFill>
              </a:rPr>
              <a:t>: Produces melatonin. Part of epithalamus, projects into the superior cistern.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35a43443f2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135a43443f2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Superior colliculus of the</a:t>
            </a: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Tectum/Quadrangular plate</a:t>
            </a:r>
            <a:r>
              <a:rPr lang="en">
                <a:solidFill>
                  <a:schemeClr val="dk1"/>
                </a:solidFill>
              </a:rPr>
              <a:t>: Superior and Inferior colliculi- related to reflexes in vision and hearing respectively</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35a43443f2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135a43443f2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Inferior colliculus of the</a:t>
            </a:r>
            <a:endParaRPr/>
          </a:p>
          <a:p>
            <a:pPr indent="0" lvl="0" marL="0" rtl="0" algn="l">
              <a:spcBef>
                <a:spcPts val="0"/>
              </a:spcBef>
              <a:spcAft>
                <a:spcPts val="0"/>
              </a:spcAft>
              <a:buNone/>
            </a:pPr>
            <a:r>
              <a:rPr b="1" lang="en">
                <a:solidFill>
                  <a:schemeClr val="dk1"/>
                </a:solidFill>
              </a:rPr>
              <a:t>Tectum/Quadrangular plate</a:t>
            </a:r>
            <a:r>
              <a:rPr lang="en">
                <a:solidFill>
                  <a:schemeClr val="dk1"/>
                </a:solidFill>
              </a:rPr>
              <a:t>: Superior and Inferior colliculi- related to reflexes in vision and hearing respectively</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35a43443f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35a43443f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Infundibulum: </a:t>
            </a:r>
            <a:r>
              <a:rPr lang="en">
                <a:solidFill>
                  <a:schemeClr val="dk1"/>
                </a:solidFill>
              </a:rPr>
              <a:t>Stalk connecting the hypothalamus to the posterior pituitary gland.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35a43443f2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35a43443f2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MGN (Medial geniculate nucleus):</a:t>
            </a:r>
            <a:r>
              <a:rPr lang="en">
                <a:solidFill>
                  <a:schemeClr val="dk1"/>
                </a:solidFill>
              </a:rPr>
              <a:t> Relay nucleus for auditory information, receives information from the brachium of the inferior colliculus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35a43443f2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135a43443f2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Trochlear nerve CN IV:</a:t>
            </a:r>
            <a:r>
              <a:rPr lang="en">
                <a:solidFill>
                  <a:schemeClr val="dk1"/>
                </a:solidFill>
              </a:rPr>
              <a:t> Only CN that exits posteriorly (just below inferior colliculus). Represent crossed fibers that cross in superior medullary velum.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35a43443f2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135a43443f2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Inferior brachium:</a:t>
            </a:r>
            <a:r>
              <a:rPr lang="en"/>
              <a:t> Transmits fibers from inferior colliculus to </a:t>
            </a:r>
            <a:r>
              <a:rPr lang="en">
                <a:solidFill>
                  <a:schemeClr val="dk1"/>
                </a:solidFill>
              </a:rPr>
              <a:t>ipsilateral MGB and </a:t>
            </a:r>
            <a:r>
              <a:rPr lang="en"/>
              <a:t>superior colliculus.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35a43443f2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35a43443f2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Obex:</a:t>
            </a:r>
            <a:r>
              <a:rPr lang="en">
                <a:solidFill>
                  <a:schemeClr val="dk1"/>
                </a:solidFill>
              </a:rPr>
              <a:t> This is the inferior portion of the 4th ventricle in which it narrows to form the central canal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35a43443f2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135a43443f2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Posterior median sulcus:</a:t>
            </a:r>
            <a:r>
              <a:rPr lang="en"/>
              <a:t> Separates the two posterior funiculi, surrounded on either side by the gracile funiculi.</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35a43443f2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135a43443f2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Gracile Fasciculus</a:t>
            </a:r>
            <a:r>
              <a:rPr lang="en">
                <a:solidFill>
                  <a:schemeClr val="dk1"/>
                </a:solidFill>
              </a:rPr>
              <a:t>: Fiber pathway for primary sensory fibers coming from the lower limbs along the ipsilateral sides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35a43443f2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35a43443f2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Gracile tubercle</a:t>
            </a:r>
            <a:r>
              <a:rPr lang="en">
                <a:solidFill>
                  <a:schemeClr val="dk1"/>
                </a:solidFill>
              </a:rPr>
              <a:t>: Location of the cell bodies of secondary sensory neurons from the lower limb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35a43443f2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135a43443f2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Cuneate fasciculus</a:t>
            </a:r>
            <a:r>
              <a:rPr lang="en">
                <a:solidFill>
                  <a:schemeClr val="dk1"/>
                </a:solidFill>
              </a:rPr>
              <a:t>: Fiber pathway for primary sensory fibers coming from the upper limbs along the ipsilateral side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35a43443f2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135a43443f2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Cuneate Tubercle:</a:t>
            </a:r>
            <a:r>
              <a:rPr lang="en">
                <a:solidFill>
                  <a:schemeClr val="dk1"/>
                </a:solidFill>
              </a:rPr>
              <a:t> Location of the cell bodies of secondary sensory neurons from the upper limb</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35a43443f2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35a43443f2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Vagal trigone:</a:t>
            </a:r>
            <a:r>
              <a:rPr lang="en">
                <a:solidFill>
                  <a:schemeClr val="dk1"/>
                </a:solidFill>
              </a:rPr>
              <a:t> External brainstem structure in the rhomboid fossa overlying the nuclei for CN X </a:t>
            </a:r>
            <a:r>
              <a:rPr lang="en">
                <a:solidFill>
                  <a:schemeClr val="dk1"/>
                </a:solidFill>
              </a:rPr>
              <a:t>(swelling formed by dorsal motor nucleus of the vagus)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35a43443f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35a43443f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Mammillary bodies</a:t>
            </a:r>
            <a:r>
              <a:rPr lang="en">
                <a:solidFill>
                  <a:schemeClr val="dk1"/>
                </a:solidFill>
              </a:rPr>
              <a:t>: Hypothalamic structure related to the limbic system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35a43443f2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135a43443f2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Stria medullaris</a:t>
            </a:r>
            <a:r>
              <a:rPr lang="en">
                <a:solidFill>
                  <a:schemeClr val="dk1"/>
                </a:solidFill>
              </a:rPr>
              <a:t>: Fiber bundle that crosses the rhomboid fossa that roughly indicates the separation of the pons superiorly and the medulla inferiorly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35a43443f2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135a43443f2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Fourth ventricle: </a:t>
            </a:r>
            <a:r>
              <a:rPr lang="en">
                <a:solidFill>
                  <a:schemeClr val="dk1"/>
                </a:solidFill>
              </a:rPr>
              <a:t>Ventricle that communicates with the cerebral aqueduct superiorly and the central canal of the spinal cord inferiorly. CSF escapes from here via the foramina of Luschka or Magendie.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135a43443f2_0_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135a43443f2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Facial colliculus:</a:t>
            </a:r>
            <a:r>
              <a:rPr lang="en">
                <a:solidFill>
                  <a:schemeClr val="dk1"/>
                </a:solidFill>
              </a:rPr>
              <a:t> Visible structure overlying the abducens and facial nuclei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35a43443f2_0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135a43443f2_0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Medial eminence:</a:t>
            </a:r>
            <a:r>
              <a:rPr lang="en"/>
              <a:t> Medial swelling of rhomboid fossa that contains the hypoglossal and vagal trigones and the facial colliculus (CN 6 &amp; 7)</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35a43443f2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35a43443f2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Superior medullary velum:</a:t>
            </a:r>
            <a:r>
              <a:rPr lang="en"/>
              <a:t> Located at the superior recess and forms part of the roof of the fourth ventricle.</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35a43443f2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135a43443f2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Hypoglossal trigone:</a:t>
            </a:r>
            <a:r>
              <a:rPr lang="en"/>
              <a:t> </a:t>
            </a:r>
            <a:r>
              <a:rPr lang="en">
                <a:solidFill>
                  <a:schemeClr val="dk1"/>
                </a:solidFill>
              </a:rPr>
              <a:t>External brainstem structure in the rhomboid fossa overlying the nuclei for CN XII.</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35a43443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135a43443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Superior colliculus of the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Tectum/Quadrangular plate</a:t>
            </a:r>
            <a:r>
              <a:rPr lang="en">
                <a:solidFill>
                  <a:schemeClr val="dk1"/>
                </a:solidFill>
              </a:rPr>
              <a:t>: Superior and Inferior colliculi- related to reflexes in vision and hearing respectively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135a43443f2_0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135a43443f2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Inferior colliculus of the</a:t>
            </a: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Tectum/Quadrangular plate</a:t>
            </a:r>
            <a:r>
              <a:rPr lang="en">
                <a:solidFill>
                  <a:schemeClr val="dk1"/>
                </a:solidFill>
              </a:rPr>
              <a:t>: Superior and Inferior colliculi- related to reflexes in vision and hearing respectively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135a43443f2_0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135a43443f2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Inferior brachium:</a:t>
            </a:r>
            <a:r>
              <a:rPr lang="en">
                <a:solidFill>
                  <a:schemeClr val="dk1"/>
                </a:solidFill>
              </a:rPr>
              <a:t> Transmits fibers from inferior colliculus to ipsilateral MGB and superior colliculus.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35a43443f2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135a43443f2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MGN (Medial geniculate nucleus):</a:t>
            </a:r>
            <a:r>
              <a:rPr lang="en">
                <a:solidFill>
                  <a:schemeClr val="dk1"/>
                </a:solidFill>
              </a:rPr>
              <a:t> Relay nucleus for auditory information, receives information from the brachium of the inferior colliculus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35a43443f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35a43443f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Oculomotor nerve</a:t>
            </a:r>
            <a:r>
              <a:rPr lang="en">
                <a:solidFill>
                  <a:schemeClr val="dk1"/>
                </a:solidFill>
              </a:rPr>
              <a:t>: Effector limb of control of eye movements, comes between the PCA and Superior cerebellar artery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35a43443f2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135a43443f2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Trochlear nerve CN IV:</a:t>
            </a:r>
            <a:r>
              <a:rPr lang="en">
                <a:solidFill>
                  <a:schemeClr val="dk1"/>
                </a:solidFill>
              </a:rPr>
              <a:t> Only CN that exits posteriorly (just below inferior colliculus). Represent crossed fibers that cross in superior medullary velum.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35a43443f2_0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135a43443f2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Superior medullary velum:</a:t>
            </a:r>
            <a:r>
              <a:rPr lang="en">
                <a:solidFill>
                  <a:schemeClr val="dk1"/>
                </a:solidFill>
              </a:rPr>
              <a:t> Located at the superior recess and forms part of the roof of the fourth ventricle.</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35a43443f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135a43443f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Pineal gland</a:t>
            </a:r>
            <a:r>
              <a:rPr lang="en">
                <a:solidFill>
                  <a:schemeClr val="dk1"/>
                </a:solidFill>
              </a:rPr>
              <a:t>: Produces melatonin. Part of epithalamus, projects into the superior cistern.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135a43443f2_0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135a43443f2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Superior colliculus of the</a:t>
            </a: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Tectum/Quadrangular plate</a:t>
            </a:r>
            <a:r>
              <a:rPr lang="en">
                <a:solidFill>
                  <a:schemeClr val="dk1"/>
                </a:solidFill>
              </a:rPr>
              <a:t>: Superior and Inferior colliculi- related to reflexes in vision and hearing respectively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135a43443f2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135a43443f2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Inferior colliculus of the</a:t>
            </a: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Tectum/Quadrangular plate</a:t>
            </a:r>
            <a:r>
              <a:rPr lang="en">
                <a:solidFill>
                  <a:schemeClr val="dk1"/>
                </a:solidFill>
              </a:rPr>
              <a:t>: Superior and Inferior colliculi- related to reflexes in vision and hearing respectively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135a43443f2_0_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135a43443f2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Superior medullary velum:</a:t>
            </a:r>
            <a:r>
              <a:rPr lang="en">
                <a:solidFill>
                  <a:schemeClr val="dk1"/>
                </a:solidFill>
              </a:rPr>
              <a:t> Located at the superior recess and forms part of the roof of the fourth ventricle.</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135a43443f2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135a43443f2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Obex:</a:t>
            </a:r>
            <a:r>
              <a:rPr lang="en">
                <a:solidFill>
                  <a:schemeClr val="dk1"/>
                </a:solidFill>
              </a:rPr>
              <a:t> This is the inferior portion of the 4th ventricle in which it narrows to form the central canal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135a43443f2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135a43443f2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Gracile tubercle</a:t>
            </a:r>
            <a:r>
              <a:rPr lang="en">
                <a:solidFill>
                  <a:schemeClr val="dk1"/>
                </a:solidFill>
              </a:rPr>
              <a:t>: Location of the cell bodies of secondary sensory neurons from the lower limb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35a43443f2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135a43443f2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Cerebral Aqueduct</a:t>
            </a:r>
            <a:r>
              <a:rPr lang="en">
                <a:solidFill>
                  <a:schemeClr val="dk1"/>
                </a:solidFill>
              </a:rPr>
              <a:t>: This narrow structure connects the third ventricle and fourth ventricle, allowing CSF to maintain its proper path. Blockages, usually due to developmental defects, can lead to hydrocephalus  </a:t>
            </a:r>
            <a:endParaRPr b="1">
              <a:solidFill>
                <a:schemeClr val="dk1"/>
              </a:solidFill>
            </a:endParaRPr>
          </a:p>
          <a:p>
            <a:pPr indent="0" lvl="0" marL="0" rtl="0" algn="l">
              <a:spcBef>
                <a:spcPts val="0"/>
              </a:spcBef>
              <a:spcAft>
                <a:spcPts val="0"/>
              </a:spcAft>
              <a:buNone/>
            </a:pPr>
            <a:r>
              <a:rPr lang="en"/>
              <a:t>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135a43443f2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135a43443f2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Tectum/Quadrangular plate</a:t>
            </a:r>
            <a:r>
              <a:rPr lang="en">
                <a:solidFill>
                  <a:schemeClr val="dk1"/>
                </a:solidFill>
              </a:rPr>
              <a:t>: Superior and Inferior colliculi- related to reflexes in vision and hearing respectively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35a43443f2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35a43443f2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CN V:</a:t>
            </a:r>
            <a:r>
              <a:rPr lang="en">
                <a:solidFill>
                  <a:schemeClr val="dk1"/>
                </a:solidFill>
              </a:rPr>
              <a:t> Trigeminal nerve- main sensory nerve of the face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135a43443f2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135a43443f2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Pons: </a:t>
            </a:r>
            <a:r>
              <a:rPr lang="en">
                <a:solidFill>
                  <a:schemeClr val="dk1"/>
                </a:solidFill>
              </a:rPr>
              <a:t>Part of brainstem that links the thalamus and the medulla.</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35a43443f2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135a43443f2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Cerebral peduncle (pes ped):</a:t>
            </a:r>
            <a:r>
              <a:rPr lang="en">
                <a:solidFill>
                  <a:schemeClr val="dk1"/>
                </a:solidFill>
              </a:rPr>
              <a:t> Stalks that attach the cerebrum to the brainstem. Part of midbrain/mesencephalon.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135a43443f2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135a43443f2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Fourth ventricle: </a:t>
            </a:r>
            <a:r>
              <a:rPr lang="en">
                <a:solidFill>
                  <a:schemeClr val="dk1"/>
                </a:solidFill>
              </a:rPr>
              <a:t>Ventricle that communicates with the cerebral aqueduct superiorly and the central canal of the spinal cord inferiorly. CSF escapes from here via the foramina of Luschka or Magendie.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35a43443f2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35a43443f2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Trochlear nerve CN IV:</a:t>
            </a:r>
            <a:r>
              <a:rPr lang="en"/>
              <a:t> Only CN that exits posteriorly (just below inferior colliculus). Represent crossed fibers that cross in superior medullary velum.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408450" y="383275"/>
            <a:ext cx="8327100" cy="913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chemeClr val="dk1"/>
              </a:buClr>
              <a:buSzPts val="1100"/>
              <a:buFont typeface="Arial"/>
              <a:buNone/>
            </a:pPr>
            <a:r>
              <a:rPr b="1" lang="en" sz="4200">
                <a:solidFill>
                  <a:srgbClr val="1A1A1A"/>
                </a:solidFill>
                <a:latin typeface="Raleway"/>
                <a:ea typeface="Raleway"/>
                <a:cs typeface="Raleway"/>
                <a:sym typeface="Raleway"/>
              </a:rPr>
              <a:t>Lab 5: Practice ID </a:t>
            </a:r>
            <a:endParaRPr b="1" sz="4200">
              <a:solidFill>
                <a:srgbClr val="1A1A1A"/>
              </a:solidFill>
              <a:latin typeface="Raleway"/>
              <a:ea typeface="Raleway"/>
              <a:cs typeface="Raleway"/>
              <a:sym typeface="Raleway"/>
            </a:endParaRPr>
          </a:p>
          <a:p>
            <a:pPr indent="0" lvl="0" marL="0" rtl="0" algn="ctr">
              <a:lnSpc>
                <a:spcPct val="100000"/>
              </a:lnSpc>
              <a:spcBef>
                <a:spcPts val="0"/>
              </a:spcBef>
              <a:spcAft>
                <a:spcPts val="0"/>
              </a:spcAft>
              <a:buClr>
                <a:schemeClr val="dk1"/>
              </a:buClr>
              <a:buSzPts val="1100"/>
              <a:buFont typeface="Arial"/>
              <a:buNone/>
            </a:pPr>
            <a:r>
              <a:rPr b="1" lang="en" sz="4200">
                <a:solidFill>
                  <a:srgbClr val="1A1A1A"/>
                </a:solidFill>
                <a:latin typeface="Raleway"/>
                <a:ea typeface="Raleway"/>
                <a:cs typeface="Raleway"/>
                <a:sym typeface="Raleway"/>
              </a:rPr>
              <a:t>Brainstem Surface Anatomy</a:t>
            </a:r>
            <a:r>
              <a:rPr b="1" lang="en" sz="4200">
                <a:solidFill>
                  <a:srgbClr val="1A1A1A"/>
                </a:solidFill>
                <a:latin typeface="Raleway"/>
                <a:ea typeface="Raleway"/>
                <a:cs typeface="Raleway"/>
                <a:sym typeface="Raleway"/>
              </a:rPr>
              <a:t> </a:t>
            </a:r>
            <a:endParaRPr b="1" sz="4200">
              <a:solidFill>
                <a:srgbClr val="1A1A1A"/>
              </a:solidFill>
              <a:latin typeface="Raleway"/>
              <a:ea typeface="Raleway"/>
              <a:cs typeface="Raleway"/>
              <a:sym typeface="Raleway"/>
            </a:endParaRPr>
          </a:p>
        </p:txBody>
      </p:sp>
      <p:sp>
        <p:nvSpPr>
          <p:cNvPr id="61" name="Google Shape;61;p14"/>
          <p:cNvSpPr txBox="1"/>
          <p:nvPr>
            <p:ph idx="1" type="subTitle"/>
          </p:nvPr>
        </p:nvSpPr>
        <p:spPr>
          <a:xfrm>
            <a:off x="73475" y="4668375"/>
            <a:ext cx="2582400" cy="405600"/>
          </a:xfrm>
          <a:prstGeom prst="rect">
            <a:avLst/>
          </a:prstGeom>
          <a:noFill/>
          <a:ln>
            <a:noFill/>
          </a:ln>
        </p:spPr>
        <p:txBody>
          <a:bodyPr anchorCtr="0" anchor="t" bIns="34275" lIns="68575" spcFirstLastPara="1" rIns="68575" wrap="square" tIns="34275">
            <a:normAutofit fontScale="47500" lnSpcReduction="10000"/>
          </a:bodyPr>
          <a:lstStyle/>
          <a:p>
            <a:pPr indent="0" lvl="0" marL="0" rtl="0" algn="l">
              <a:lnSpc>
                <a:spcPct val="90000"/>
              </a:lnSpc>
              <a:spcBef>
                <a:spcPts val="0"/>
              </a:spcBef>
              <a:spcAft>
                <a:spcPts val="0"/>
              </a:spcAft>
              <a:buClr>
                <a:schemeClr val="dk1"/>
              </a:buClr>
              <a:buSzPct val="64285"/>
              <a:buNone/>
            </a:pPr>
            <a:r>
              <a:rPr lang="en"/>
              <a:t>Ryan Dickerson, BSOM 2025</a:t>
            </a:r>
            <a:endParaRPr/>
          </a:p>
          <a:p>
            <a:pPr indent="0" lvl="0" marL="0" rtl="0" algn="l">
              <a:lnSpc>
                <a:spcPct val="90000"/>
              </a:lnSpc>
              <a:spcBef>
                <a:spcPts val="0"/>
              </a:spcBef>
              <a:spcAft>
                <a:spcPts val="0"/>
              </a:spcAft>
              <a:buClr>
                <a:schemeClr val="dk1"/>
              </a:buClr>
              <a:buSzPct val="64285"/>
              <a:buNone/>
            </a:pPr>
            <a:r>
              <a:rPr lang="en"/>
              <a:t>Mack Morgan, BSOM 2026</a:t>
            </a:r>
            <a:endParaRPr/>
          </a:p>
        </p:txBody>
      </p:sp>
      <p:sp>
        <p:nvSpPr>
          <p:cNvPr id="62" name="Google Shape;62;p14"/>
          <p:cNvSpPr txBox="1"/>
          <p:nvPr/>
        </p:nvSpPr>
        <p:spPr>
          <a:xfrm>
            <a:off x="5277925" y="4322800"/>
            <a:ext cx="38661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5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8" name="Google Shape;12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9" name="Google Shape;129;p23"/>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130" name="Google Shape;130;p23"/>
          <p:cNvCxnSpPr/>
          <p:nvPr/>
        </p:nvCxnSpPr>
        <p:spPr>
          <a:xfrm>
            <a:off x="3155425" y="0"/>
            <a:ext cx="530700" cy="2688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6" name="Google Shape;136;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7" name="Google Shape;137;p24"/>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138" name="Google Shape;138;p24"/>
          <p:cNvCxnSpPr/>
          <p:nvPr/>
        </p:nvCxnSpPr>
        <p:spPr>
          <a:xfrm>
            <a:off x="3134200" y="2504525"/>
            <a:ext cx="530700" cy="2688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4" name="Google Shape;14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5" name="Google Shape;145;p25"/>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146" name="Google Shape;146;p25"/>
          <p:cNvCxnSpPr/>
          <p:nvPr/>
        </p:nvCxnSpPr>
        <p:spPr>
          <a:xfrm>
            <a:off x="4711925" y="2653100"/>
            <a:ext cx="219300" cy="3324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2" name="Google Shape;152;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3" name="Google Shape;153;p26"/>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154" name="Google Shape;154;p26"/>
          <p:cNvCxnSpPr/>
          <p:nvPr/>
        </p:nvCxnSpPr>
        <p:spPr>
          <a:xfrm>
            <a:off x="4980775" y="2638950"/>
            <a:ext cx="219300" cy="3324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0" name="Google Shape;16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1" name="Google Shape;161;p27"/>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162" name="Google Shape;162;p27"/>
          <p:cNvCxnSpPr/>
          <p:nvPr/>
        </p:nvCxnSpPr>
        <p:spPr>
          <a:xfrm>
            <a:off x="4789750" y="2936100"/>
            <a:ext cx="219300" cy="3324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8" name="Google Shape;168;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9" name="Google Shape;169;p28"/>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170" name="Google Shape;170;p28"/>
          <p:cNvCxnSpPr/>
          <p:nvPr/>
        </p:nvCxnSpPr>
        <p:spPr>
          <a:xfrm>
            <a:off x="4572000" y="3671900"/>
            <a:ext cx="219300" cy="3324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6" name="Google Shape;176;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7" name="Google Shape;177;p29"/>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178" name="Google Shape;178;p29"/>
          <p:cNvCxnSpPr/>
          <p:nvPr/>
        </p:nvCxnSpPr>
        <p:spPr>
          <a:xfrm>
            <a:off x="4322800" y="3233250"/>
            <a:ext cx="219300" cy="3324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4" name="Google Shape;184;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5" name="Google Shape;185;p30"/>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186" name="Google Shape;186;p30"/>
          <p:cNvCxnSpPr/>
          <p:nvPr/>
        </p:nvCxnSpPr>
        <p:spPr>
          <a:xfrm>
            <a:off x="4061025" y="1462500"/>
            <a:ext cx="219300" cy="3324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2" name="Google Shape;192;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3" name="Google Shape;193;p31"/>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194" name="Google Shape;194;p31"/>
          <p:cNvCxnSpPr/>
          <p:nvPr/>
        </p:nvCxnSpPr>
        <p:spPr>
          <a:xfrm>
            <a:off x="3693125" y="2929025"/>
            <a:ext cx="219300" cy="3324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0" name="Google Shape;200;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1" name="Google Shape;201;p32"/>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202" name="Google Shape;202;p32"/>
          <p:cNvCxnSpPr/>
          <p:nvPr/>
        </p:nvCxnSpPr>
        <p:spPr>
          <a:xfrm>
            <a:off x="3395975" y="2865350"/>
            <a:ext cx="219300" cy="3324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628650" y="0"/>
            <a:ext cx="7886700" cy="534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7030A0"/>
              </a:buClr>
              <a:buSzPts val="3300"/>
              <a:buFont typeface="Bodoni"/>
              <a:buNone/>
            </a:pPr>
            <a:r>
              <a:rPr b="1" i="1" lang="en">
                <a:solidFill>
                  <a:srgbClr val="7030A0"/>
                </a:solidFill>
                <a:latin typeface="Bodoni"/>
                <a:ea typeface="Bodoni"/>
                <a:cs typeface="Bodoni"/>
                <a:sym typeface="Bodoni"/>
              </a:rPr>
              <a:t>Mission Statement</a:t>
            </a:r>
            <a:endParaRPr b="1" i="1">
              <a:solidFill>
                <a:srgbClr val="7030A0"/>
              </a:solidFill>
              <a:latin typeface="Bodoni"/>
              <a:ea typeface="Bodoni"/>
              <a:cs typeface="Bodoni"/>
              <a:sym typeface="Bodoni"/>
            </a:endParaRPr>
          </a:p>
        </p:txBody>
      </p:sp>
      <p:sp>
        <p:nvSpPr>
          <p:cNvPr id="68" name="Google Shape;68;p15"/>
          <p:cNvSpPr txBox="1"/>
          <p:nvPr>
            <p:ph idx="1" type="body"/>
          </p:nvPr>
        </p:nvSpPr>
        <p:spPr>
          <a:xfrm>
            <a:off x="628650" y="534678"/>
            <a:ext cx="7886700" cy="4098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accent4"/>
              </a:buClr>
              <a:buSzPts val="2100"/>
              <a:buNone/>
            </a:pPr>
            <a:r>
              <a:rPr b="1" lang="en">
                <a:solidFill>
                  <a:schemeClr val="accent4"/>
                </a:solidFill>
              </a:rPr>
              <a:t>SCRUBS</a:t>
            </a:r>
            <a:r>
              <a:rPr lang="en"/>
              <a:t> is a student-driven initiative that aims to develop supplemental resources for current and future cohorts that will pass through Brody. Members of </a:t>
            </a:r>
            <a:r>
              <a:rPr b="1" lang="en">
                <a:solidFill>
                  <a:schemeClr val="accent4"/>
                </a:solidFill>
              </a:rPr>
              <a:t>SCRUBS</a:t>
            </a:r>
            <a:r>
              <a:rPr lang="en"/>
              <a:t> participate in a variety of sub-committees working to create resources for students, by students. These resources aim to offer unique perspectives from students that have walked in the same shoes, developing resources that we wish we had been exposed to during our time in the course.</a:t>
            </a:r>
            <a:endParaRPr/>
          </a:p>
          <a:p>
            <a:pPr indent="0" lvl="0" marL="0" rtl="0" algn="l">
              <a:lnSpc>
                <a:spcPct val="90000"/>
              </a:lnSpc>
              <a:spcBef>
                <a:spcPts val="800"/>
              </a:spcBef>
              <a:spcAft>
                <a:spcPts val="0"/>
              </a:spcAft>
              <a:buClr>
                <a:schemeClr val="dk1"/>
              </a:buClr>
              <a:buSzPts val="2100"/>
              <a:buNone/>
            </a:pPr>
            <a:r>
              <a:t/>
            </a:r>
            <a:endParaRPr/>
          </a:p>
          <a:p>
            <a:pPr indent="0" lvl="0" marL="0" rtl="0" algn="l">
              <a:lnSpc>
                <a:spcPct val="90000"/>
              </a:lnSpc>
              <a:spcBef>
                <a:spcPts val="800"/>
              </a:spcBef>
              <a:spcAft>
                <a:spcPts val="1200"/>
              </a:spcAft>
              <a:buClr>
                <a:schemeClr val="dk1"/>
              </a:buClr>
              <a:buSzPts val="2100"/>
              <a:buNone/>
            </a:pPr>
            <a:r>
              <a:rPr lang="en"/>
              <a:t>The hope is this organization will become a staple of the Brody student body, exemplifying the unique collaborative community that Brody offers. If this is a mission that aligns with your goals and you have the desire to help those that will come behind you, as well as a goal to leave your mark on Brody as a whole, we invite you to join the team!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8" name="Google Shape;208;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9" name="Google Shape;209;p33"/>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210" name="Google Shape;210;p33"/>
          <p:cNvCxnSpPr/>
          <p:nvPr/>
        </p:nvCxnSpPr>
        <p:spPr>
          <a:xfrm>
            <a:off x="3785100" y="3983200"/>
            <a:ext cx="290100" cy="2547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6" name="Google Shape;216;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7" name="Google Shape;217;p34"/>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218" name="Google Shape;218;p34"/>
          <p:cNvCxnSpPr/>
          <p:nvPr/>
        </p:nvCxnSpPr>
        <p:spPr>
          <a:xfrm>
            <a:off x="4089325" y="2568225"/>
            <a:ext cx="0" cy="8916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4" name="Google Shape;224;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5" name="Google Shape;225;p35"/>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226" name="Google Shape;226;p35"/>
          <p:cNvCxnSpPr/>
          <p:nvPr/>
        </p:nvCxnSpPr>
        <p:spPr>
          <a:xfrm>
            <a:off x="3558700" y="2815825"/>
            <a:ext cx="219300" cy="3324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32" name="Google Shape;232;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3" name="Google Shape;233;p36"/>
          <p:cNvPicPr preferRelativeResize="0"/>
          <p:nvPr/>
        </p:nvPicPr>
        <p:blipFill>
          <a:blip r:embed="rId3">
            <a:alphaModFix/>
          </a:blip>
          <a:stretch>
            <a:fillRect/>
          </a:stretch>
        </p:blipFill>
        <p:spPr>
          <a:xfrm>
            <a:off x="2213000" y="0"/>
            <a:ext cx="4290949" cy="5047125"/>
          </a:xfrm>
          <a:prstGeom prst="rect">
            <a:avLst/>
          </a:prstGeom>
          <a:noFill/>
          <a:ln>
            <a:noFill/>
          </a:ln>
        </p:spPr>
      </p:pic>
      <p:cxnSp>
        <p:nvCxnSpPr>
          <p:cNvPr id="234" name="Google Shape;234;p36"/>
          <p:cNvCxnSpPr/>
          <p:nvPr/>
        </p:nvCxnSpPr>
        <p:spPr>
          <a:xfrm>
            <a:off x="3579925" y="22640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0" name="Google Shape;240;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1" name="Google Shape;241;p37"/>
          <p:cNvPicPr preferRelativeResize="0"/>
          <p:nvPr/>
        </p:nvPicPr>
        <p:blipFill>
          <a:blip r:embed="rId3">
            <a:alphaModFix/>
          </a:blip>
          <a:stretch>
            <a:fillRect/>
          </a:stretch>
        </p:blipFill>
        <p:spPr>
          <a:xfrm>
            <a:off x="2213000" y="0"/>
            <a:ext cx="4290949" cy="5047125"/>
          </a:xfrm>
          <a:prstGeom prst="rect">
            <a:avLst/>
          </a:prstGeom>
          <a:noFill/>
          <a:ln>
            <a:noFill/>
          </a:ln>
        </p:spPr>
      </p:pic>
      <p:cxnSp>
        <p:nvCxnSpPr>
          <p:cNvPr id="242" name="Google Shape;242;p37"/>
          <p:cNvCxnSpPr/>
          <p:nvPr/>
        </p:nvCxnSpPr>
        <p:spPr>
          <a:xfrm>
            <a:off x="4174225" y="93390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8" name="Google Shape;248;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9" name="Google Shape;249;p38"/>
          <p:cNvPicPr preferRelativeResize="0"/>
          <p:nvPr/>
        </p:nvPicPr>
        <p:blipFill>
          <a:blip r:embed="rId3">
            <a:alphaModFix/>
          </a:blip>
          <a:stretch>
            <a:fillRect/>
          </a:stretch>
        </p:blipFill>
        <p:spPr>
          <a:xfrm>
            <a:off x="2213000" y="0"/>
            <a:ext cx="4290949" cy="5047125"/>
          </a:xfrm>
          <a:prstGeom prst="rect">
            <a:avLst/>
          </a:prstGeom>
          <a:noFill/>
          <a:ln>
            <a:noFill/>
          </a:ln>
        </p:spPr>
      </p:pic>
      <p:cxnSp>
        <p:nvCxnSpPr>
          <p:cNvPr id="250" name="Google Shape;250;p38"/>
          <p:cNvCxnSpPr/>
          <p:nvPr/>
        </p:nvCxnSpPr>
        <p:spPr>
          <a:xfrm>
            <a:off x="3686050" y="182535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56" name="Google Shape;256;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7" name="Google Shape;257;p39"/>
          <p:cNvPicPr preferRelativeResize="0"/>
          <p:nvPr/>
        </p:nvPicPr>
        <p:blipFill>
          <a:blip r:embed="rId3">
            <a:alphaModFix/>
          </a:blip>
          <a:stretch>
            <a:fillRect/>
          </a:stretch>
        </p:blipFill>
        <p:spPr>
          <a:xfrm>
            <a:off x="2213000" y="0"/>
            <a:ext cx="4290949" cy="5047125"/>
          </a:xfrm>
          <a:prstGeom prst="rect">
            <a:avLst/>
          </a:prstGeom>
          <a:noFill/>
          <a:ln>
            <a:noFill/>
          </a:ln>
        </p:spPr>
      </p:pic>
      <p:cxnSp>
        <p:nvCxnSpPr>
          <p:cNvPr id="258" name="Google Shape;258;p39"/>
          <p:cNvCxnSpPr/>
          <p:nvPr/>
        </p:nvCxnSpPr>
        <p:spPr>
          <a:xfrm>
            <a:off x="5093975" y="246915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64" name="Google Shape;264;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5" name="Google Shape;265;p40"/>
          <p:cNvPicPr preferRelativeResize="0"/>
          <p:nvPr/>
        </p:nvPicPr>
        <p:blipFill>
          <a:blip r:embed="rId3">
            <a:alphaModFix/>
          </a:blip>
          <a:stretch>
            <a:fillRect/>
          </a:stretch>
        </p:blipFill>
        <p:spPr>
          <a:xfrm>
            <a:off x="2213000" y="0"/>
            <a:ext cx="4290949" cy="5047125"/>
          </a:xfrm>
          <a:prstGeom prst="rect">
            <a:avLst/>
          </a:prstGeom>
          <a:noFill/>
          <a:ln>
            <a:noFill/>
          </a:ln>
        </p:spPr>
      </p:pic>
      <p:cxnSp>
        <p:nvCxnSpPr>
          <p:cNvPr id="266" name="Google Shape;266;p40"/>
          <p:cNvCxnSpPr/>
          <p:nvPr/>
        </p:nvCxnSpPr>
        <p:spPr>
          <a:xfrm>
            <a:off x="4082250" y="1634325"/>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72" name="Google Shape;272;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3" name="Google Shape;273;p41"/>
          <p:cNvPicPr preferRelativeResize="0"/>
          <p:nvPr/>
        </p:nvPicPr>
        <p:blipFill>
          <a:blip r:embed="rId3">
            <a:alphaModFix/>
          </a:blip>
          <a:stretch>
            <a:fillRect/>
          </a:stretch>
        </p:blipFill>
        <p:spPr>
          <a:xfrm>
            <a:off x="2213000" y="0"/>
            <a:ext cx="4290949" cy="5047125"/>
          </a:xfrm>
          <a:prstGeom prst="rect">
            <a:avLst/>
          </a:prstGeom>
          <a:noFill/>
          <a:ln>
            <a:noFill/>
          </a:ln>
        </p:spPr>
      </p:pic>
      <p:cxnSp>
        <p:nvCxnSpPr>
          <p:cNvPr id="274" name="Google Shape;274;p41"/>
          <p:cNvCxnSpPr/>
          <p:nvPr/>
        </p:nvCxnSpPr>
        <p:spPr>
          <a:xfrm>
            <a:off x="3926600" y="439355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80" name="Google Shape;280;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81" name="Google Shape;281;p42"/>
          <p:cNvPicPr preferRelativeResize="0"/>
          <p:nvPr/>
        </p:nvPicPr>
        <p:blipFill>
          <a:blip r:embed="rId3">
            <a:alphaModFix/>
          </a:blip>
          <a:stretch>
            <a:fillRect/>
          </a:stretch>
        </p:blipFill>
        <p:spPr>
          <a:xfrm>
            <a:off x="2213000" y="0"/>
            <a:ext cx="4290949" cy="5047125"/>
          </a:xfrm>
          <a:prstGeom prst="rect">
            <a:avLst/>
          </a:prstGeom>
          <a:noFill/>
          <a:ln>
            <a:noFill/>
          </a:ln>
        </p:spPr>
      </p:pic>
      <p:cxnSp>
        <p:nvCxnSpPr>
          <p:cNvPr id="282" name="Google Shape;282;p42"/>
          <p:cNvCxnSpPr/>
          <p:nvPr/>
        </p:nvCxnSpPr>
        <p:spPr>
          <a:xfrm>
            <a:off x="4612875" y="370020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628650" y="122722"/>
            <a:ext cx="7886700" cy="6285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7030A0"/>
              </a:buClr>
              <a:buSzPts val="3300"/>
              <a:buFont typeface="Bodoni"/>
              <a:buNone/>
            </a:pPr>
            <a:r>
              <a:rPr b="1" i="1" lang="en">
                <a:solidFill>
                  <a:srgbClr val="7030A0"/>
                </a:solidFill>
                <a:latin typeface="Bodoni"/>
                <a:ea typeface="Bodoni"/>
                <a:cs typeface="Bodoni"/>
                <a:sym typeface="Bodoni"/>
              </a:rPr>
              <a:t>Disclaimer</a:t>
            </a:r>
            <a:endParaRPr/>
          </a:p>
        </p:txBody>
      </p:sp>
      <p:sp>
        <p:nvSpPr>
          <p:cNvPr id="74" name="Google Shape;74;p16"/>
          <p:cNvSpPr txBox="1"/>
          <p:nvPr>
            <p:ph idx="1" type="body"/>
          </p:nvPr>
        </p:nvSpPr>
        <p:spPr>
          <a:xfrm>
            <a:off x="628650" y="685800"/>
            <a:ext cx="7886700" cy="3947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t/>
            </a:r>
            <a:endParaRPr/>
          </a:p>
          <a:p>
            <a:pPr indent="0" lvl="0" marL="0" rtl="0" algn="l">
              <a:lnSpc>
                <a:spcPct val="90000"/>
              </a:lnSpc>
              <a:spcBef>
                <a:spcPts val="800"/>
              </a:spcBef>
              <a:spcAft>
                <a:spcPts val="1200"/>
              </a:spcAft>
              <a:buClr>
                <a:schemeClr val="dk1"/>
              </a:buClr>
              <a:buSzPts val="2100"/>
              <a:buNone/>
            </a:pPr>
            <a:r>
              <a:rPr lang="en"/>
              <a:t>The resources that are included in this document are made by students and not the faculty. As such, there is the possibility for errors in our development, although this is mitigated via a team approach to development with multiple stages of vetting. If there is a contradiction with the coursework presented within your course, please go by the course documents. Additionally, </a:t>
            </a:r>
            <a:r>
              <a:rPr b="1" lang="en">
                <a:solidFill>
                  <a:schemeClr val="accent4"/>
                </a:solidFill>
              </a:rPr>
              <a:t>SCRUBS</a:t>
            </a:r>
            <a:r>
              <a:rPr lang="en"/>
              <a:t> aims to supply</a:t>
            </a:r>
            <a:r>
              <a:rPr b="1" i="1" lang="en"/>
              <a:t> supplemental resources</a:t>
            </a:r>
            <a:r>
              <a:rPr lang="en"/>
              <a:t>, however these are in no way replacements to the instruction of the Brody faculty. Use these resources as a supplement, but not as your primary source for course material.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88" name="Google Shape;288;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89" name="Google Shape;289;p43"/>
          <p:cNvPicPr preferRelativeResize="0"/>
          <p:nvPr/>
        </p:nvPicPr>
        <p:blipFill>
          <a:blip r:embed="rId3">
            <a:alphaModFix/>
          </a:blip>
          <a:stretch>
            <a:fillRect/>
          </a:stretch>
        </p:blipFill>
        <p:spPr>
          <a:xfrm>
            <a:off x="2213000" y="0"/>
            <a:ext cx="4290949" cy="5047125"/>
          </a:xfrm>
          <a:prstGeom prst="rect">
            <a:avLst/>
          </a:prstGeom>
          <a:noFill/>
          <a:ln>
            <a:noFill/>
          </a:ln>
        </p:spPr>
      </p:pic>
      <p:cxnSp>
        <p:nvCxnSpPr>
          <p:cNvPr id="290" name="Google Shape;290;p43"/>
          <p:cNvCxnSpPr/>
          <p:nvPr/>
        </p:nvCxnSpPr>
        <p:spPr>
          <a:xfrm>
            <a:off x="3587000" y="1945625"/>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96" name="Google Shape;296;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97" name="Google Shape;297;p44"/>
          <p:cNvPicPr preferRelativeResize="0"/>
          <p:nvPr/>
        </p:nvPicPr>
        <p:blipFill>
          <a:blip r:embed="rId3">
            <a:alphaModFix/>
          </a:blip>
          <a:stretch>
            <a:fillRect/>
          </a:stretch>
        </p:blipFill>
        <p:spPr>
          <a:xfrm>
            <a:off x="2213000" y="0"/>
            <a:ext cx="4290949" cy="5047125"/>
          </a:xfrm>
          <a:prstGeom prst="rect">
            <a:avLst/>
          </a:prstGeom>
          <a:noFill/>
          <a:ln>
            <a:noFill/>
          </a:ln>
        </p:spPr>
      </p:pic>
      <p:cxnSp>
        <p:nvCxnSpPr>
          <p:cNvPr id="298" name="Google Shape;298;p44"/>
          <p:cNvCxnSpPr/>
          <p:nvPr/>
        </p:nvCxnSpPr>
        <p:spPr>
          <a:xfrm>
            <a:off x="3714350" y="195270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04" name="Google Shape;304;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05" name="Google Shape;305;p45"/>
          <p:cNvPicPr preferRelativeResize="0"/>
          <p:nvPr/>
        </p:nvPicPr>
        <p:blipFill>
          <a:blip r:embed="rId3">
            <a:alphaModFix/>
          </a:blip>
          <a:stretch>
            <a:fillRect/>
          </a:stretch>
        </p:blipFill>
        <p:spPr>
          <a:xfrm>
            <a:off x="1548475" y="530925"/>
            <a:ext cx="5559975" cy="4380575"/>
          </a:xfrm>
          <a:prstGeom prst="rect">
            <a:avLst/>
          </a:prstGeom>
          <a:noFill/>
          <a:ln>
            <a:noFill/>
          </a:ln>
        </p:spPr>
      </p:pic>
      <p:cxnSp>
        <p:nvCxnSpPr>
          <p:cNvPr id="306" name="Google Shape;306;p45"/>
          <p:cNvCxnSpPr/>
          <p:nvPr/>
        </p:nvCxnSpPr>
        <p:spPr>
          <a:xfrm>
            <a:off x="3884150" y="210835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12" name="Google Shape;312;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3" name="Google Shape;313;p46"/>
          <p:cNvPicPr preferRelativeResize="0"/>
          <p:nvPr/>
        </p:nvPicPr>
        <p:blipFill>
          <a:blip r:embed="rId3">
            <a:alphaModFix/>
          </a:blip>
          <a:stretch>
            <a:fillRect/>
          </a:stretch>
        </p:blipFill>
        <p:spPr>
          <a:xfrm>
            <a:off x="1548475" y="530925"/>
            <a:ext cx="5559975" cy="4380575"/>
          </a:xfrm>
          <a:prstGeom prst="rect">
            <a:avLst/>
          </a:prstGeom>
          <a:noFill/>
          <a:ln>
            <a:noFill/>
          </a:ln>
        </p:spPr>
      </p:pic>
      <p:cxnSp>
        <p:nvCxnSpPr>
          <p:cNvPr id="314" name="Google Shape;314;p46"/>
          <p:cNvCxnSpPr/>
          <p:nvPr/>
        </p:nvCxnSpPr>
        <p:spPr>
          <a:xfrm>
            <a:off x="3304000" y="157065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20" name="Google Shape;320;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1" name="Google Shape;321;p47"/>
          <p:cNvPicPr preferRelativeResize="0"/>
          <p:nvPr/>
        </p:nvPicPr>
        <p:blipFill>
          <a:blip r:embed="rId3">
            <a:alphaModFix/>
          </a:blip>
          <a:stretch>
            <a:fillRect/>
          </a:stretch>
        </p:blipFill>
        <p:spPr>
          <a:xfrm>
            <a:off x="1548475" y="530925"/>
            <a:ext cx="5559975" cy="4380575"/>
          </a:xfrm>
          <a:prstGeom prst="rect">
            <a:avLst/>
          </a:prstGeom>
          <a:noFill/>
          <a:ln>
            <a:noFill/>
          </a:ln>
        </p:spPr>
      </p:pic>
      <p:cxnSp>
        <p:nvCxnSpPr>
          <p:cNvPr id="322" name="Google Shape;322;p47"/>
          <p:cNvCxnSpPr/>
          <p:nvPr/>
        </p:nvCxnSpPr>
        <p:spPr>
          <a:xfrm>
            <a:off x="4218813" y="142005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28" name="Google Shape;328;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9" name="Google Shape;329;p48"/>
          <p:cNvPicPr preferRelativeResize="0"/>
          <p:nvPr/>
        </p:nvPicPr>
        <p:blipFill>
          <a:blip r:embed="rId3">
            <a:alphaModFix/>
          </a:blip>
          <a:stretch>
            <a:fillRect/>
          </a:stretch>
        </p:blipFill>
        <p:spPr>
          <a:xfrm>
            <a:off x="1548475" y="530925"/>
            <a:ext cx="5559975" cy="4380575"/>
          </a:xfrm>
          <a:prstGeom prst="rect">
            <a:avLst/>
          </a:prstGeom>
          <a:noFill/>
          <a:ln>
            <a:noFill/>
          </a:ln>
        </p:spPr>
      </p:pic>
      <p:cxnSp>
        <p:nvCxnSpPr>
          <p:cNvPr id="330" name="Google Shape;330;p48"/>
          <p:cNvCxnSpPr/>
          <p:nvPr/>
        </p:nvCxnSpPr>
        <p:spPr>
          <a:xfrm>
            <a:off x="3969050" y="65090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36" name="Google Shape;336;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7" name="Google Shape;337;p49"/>
          <p:cNvPicPr preferRelativeResize="0"/>
          <p:nvPr/>
        </p:nvPicPr>
        <p:blipFill>
          <a:blip r:embed="rId3">
            <a:alphaModFix/>
          </a:blip>
          <a:stretch>
            <a:fillRect/>
          </a:stretch>
        </p:blipFill>
        <p:spPr>
          <a:xfrm>
            <a:off x="1548475" y="530925"/>
            <a:ext cx="5559975" cy="4380575"/>
          </a:xfrm>
          <a:prstGeom prst="rect">
            <a:avLst/>
          </a:prstGeom>
          <a:noFill/>
          <a:ln>
            <a:noFill/>
          </a:ln>
        </p:spPr>
      </p:pic>
      <p:cxnSp>
        <p:nvCxnSpPr>
          <p:cNvPr id="338" name="Google Shape;338;p49"/>
          <p:cNvCxnSpPr/>
          <p:nvPr/>
        </p:nvCxnSpPr>
        <p:spPr>
          <a:xfrm>
            <a:off x="3806325" y="1096625"/>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44" name="Google Shape;344;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45" name="Google Shape;345;p50"/>
          <p:cNvPicPr preferRelativeResize="0"/>
          <p:nvPr/>
        </p:nvPicPr>
        <p:blipFill>
          <a:blip r:embed="rId3">
            <a:alphaModFix/>
          </a:blip>
          <a:stretch>
            <a:fillRect/>
          </a:stretch>
        </p:blipFill>
        <p:spPr>
          <a:xfrm>
            <a:off x="1548475" y="530925"/>
            <a:ext cx="5559975" cy="4380575"/>
          </a:xfrm>
          <a:prstGeom prst="rect">
            <a:avLst/>
          </a:prstGeom>
          <a:noFill/>
          <a:ln>
            <a:noFill/>
          </a:ln>
        </p:spPr>
      </p:pic>
      <p:cxnSp>
        <p:nvCxnSpPr>
          <p:cNvPr id="346" name="Google Shape;346;p50"/>
          <p:cNvCxnSpPr/>
          <p:nvPr/>
        </p:nvCxnSpPr>
        <p:spPr>
          <a:xfrm>
            <a:off x="4032725" y="98625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52" name="Google Shape;352;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53" name="Google Shape;353;p51"/>
          <p:cNvPicPr preferRelativeResize="0"/>
          <p:nvPr/>
        </p:nvPicPr>
        <p:blipFill>
          <a:blip r:embed="rId3">
            <a:alphaModFix/>
          </a:blip>
          <a:stretch>
            <a:fillRect/>
          </a:stretch>
        </p:blipFill>
        <p:spPr>
          <a:xfrm>
            <a:off x="1548475" y="530925"/>
            <a:ext cx="5559975" cy="4380575"/>
          </a:xfrm>
          <a:prstGeom prst="rect">
            <a:avLst/>
          </a:prstGeom>
          <a:noFill/>
          <a:ln>
            <a:noFill/>
          </a:ln>
        </p:spPr>
      </p:pic>
      <p:cxnSp>
        <p:nvCxnSpPr>
          <p:cNvPr id="354" name="Google Shape;354;p51"/>
          <p:cNvCxnSpPr/>
          <p:nvPr/>
        </p:nvCxnSpPr>
        <p:spPr>
          <a:xfrm>
            <a:off x="3976125" y="1485750"/>
            <a:ext cx="219300" cy="332400"/>
          </a:xfrm>
          <a:prstGeom prst="straightConnector1">
            <a:avLst/>
          </a:prstGeom>
          <a:noFill/>
          <a:ln cap="flat" cmpd="sng" w="9525">
            <a:solidFill>
              <a:srgbClr val="FF0000"/>
            </a:solidFill>
            <a:prstDash val="solid"/>
            <a:round/>
            <a:headEnd len="med" w="med" type="none"/>
            <a:tailEnd len="med" w="med" type="triangle"/>
          </a:ln>
        </p:spPr>
      </p:cxnSp>
      <p:sp>
        <p:nvSpPr>
          <p:cNvPr id="355" name="Google Shape;355;p51"/>
          <p:cNvSpPr txBox="1"/>
          <p:nvPr/>
        </p:nvSpPr>
        <p:spPr>
          <a:xfrm>
            <a:off x="3495025" y="1181525"/>
            <a:ext cx="101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Lato"/>
                <a:ea typeface="Lato"/>
                <a:cs typeface="Lato"/>
                <a:sym typeface="Lato"/>
              </a:rPr>
              <a:t>SPACE</a:t>
            </a:r>
            <a:endParaRPr b="1">
              <a:solidFill>
                <a:schemeClr val="lt1"/>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61" name="Google Shape;361;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62" name="Google Shape;362;p52"/>
          <p:cNvPicPr preferRelativeResize="0"/>
          <p:nvPr/>
        </p:nvPicPr>
        <p:blipFill>
          <a:blip r:embed="rId3">
            <a:alphaModFix/>
          </a:blip>
          <a:stretch>
            <a:fillRect/>
          </a:stretch>
        </p:blipFill>
        <p:spPr>
          <a:xfrm>
            <a:off x="1548475" y="530925"/>
            <a:ext cx="5559975" cy="4380575"/>
          </a:xfrm>
          <a:prstGeom prst="rect">
            <a:avLst/>
          </a:prstGeom>
          <a:noFill/>
          <a:ln>
            <a:noFill/>
          </a:ln>
        </p:spPr>
      </p:pic>
      <p:cxnSp>
        <p:nvCxnSpPr>
          <p:cNvPr id="363" name="Google Shape;363;p52"/>
          <p:cNvCxnSpPr/>
          <p:nvPr/>
        </p:nvCxnSpPr>
        <p:spPr>
          <a:xfrm>
            <a:off x="4888800" y="2078875"/>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1" name="Google Shape;81;p17"/>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82" name="Google Shape;82;p17"/>
          <p:cNvCxnSpPr/>
          <p:nvPr/>
        </p:nvCxnSpPr>
        <p:spPr>
          <a:xfrm>
            <a:off x="3721425" y="573075"/>
            <a:ext cx="530700" cy="2688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69" name="Google Shape;369;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70" name="Google Shape;370;p53"/>
          <p:cNvPicPr preferRelativeResize="0"/>
          <p:nvPr/>
        </p:nvPicPr>
        <p:blipFill>
          <a:blip r:embed="rId3">
            <a:alphaModFix/>
          </a:blip>
          <a:stretch>
            <a:fillRect/>
          </a:stretch>
        </p:blipFill>
        <p:spPr>
          <a:xfrm>
            <a:off x="1548475" y="530925"/>
            <a:ext cx="5559975" cy="4380575"/>
          </a:xfrm>
          <a:prstGeom prst="rect">
            <a:avLst/>
          </a:prstGeom>
          <a:noFill/>
          <a:ln>
            <a:noFill/>
          </a:ln>
        </p:spPr>
      </p:pic>
      <p:cxnSp>
        <p:nvCxnSpPr>
          <p:cNvPr id="371" name="Google Shape;371;p53"/>
          <p:cNvCxnSpPr/>
          <p:nvPr/>
        </p:nvCxnSpPr>
        <p:spPr>
          <a:xfrm>
            <a:off x="4945400" y="2787525"/>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77" name="Google Shape;377;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78" name="Google Shape;378;p54"/>
          <p:cNvPicPr preferRelativeResize="0"/>
          <p:nvPr/>
        </p:nvPicPr>
        <p:blipFill>
          <a:blip r:embed="rId3">
            <a:alphaModFix/>
          </a:blip>
          <a:stretch>
            <a:fillRect/>
          </a:stretch>
        </p:blipFill>
        <p:spPr>
          <a:xfrm>
            <a:off x="1548475" y="530925"/>
            <a:ext cx="5559975" cy="4380575"/>
          </a:xfrm>
          <a:prstGeom prst="rect">
            <a:avLst/>
          </a:prstGeom>
          <a:noFill/>
          <a:ln>
            <a:noFill/>
          </a:ln>
        </p:spPr>
      </p:pic>
      <p:cxnSp>
        <p:nvCxnSpPr>
          <p:cNvPr id="379" name="Google Shape;379;p54"/>
          <p:cNvCxnSpPr/>
          <p:nvPr/>
        </p:nvCxnSpPr>
        <p:spPr>
          <a:xfrm>
            <a:off x="5136425" y="2886575"/>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85" name="Google Shape;385;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86" name="Google Shape;386;p55"/>
          <p:cNvPicPr preferRelativeResize="0"/>
          <p:nvPr/>
        </p:nvPicPr>
        <p:blipFill>
          <a:blip r:embed="rId3">
            <a:alphaModFix/>
          </a:blip>
          <a:stretch>
            <a:fillRect/>
          </a:stretch>
        </p:blipFill>
        <p:spPr>
          <a:xfrm>
            <a:off x="1548475" y="530925"/>
            <a:ext cx="5559975" cy="4380575"/>
          </a:xfrm>
          <a:prstGeom prst="rect">
            <a:avLst/>
          </a:prstGeom>
          <a:noFill/>
          <a:ln>
            <a:noFill/>
          </a:ln>
        </p:spPr>
      </p:pic>
      <p:cxnSp>
        <p:nvCxnSpPr>
          <p:cNvPr id="387" name="Google Shape;387;p55"/>
          <p:cNvCxnSpPr/>
          <p:nvPr/>
        </p:nvCxnSpPr>
        <p:spPr>
          <a:xfrm>
            <a:off x="3799250" y="350210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93" name="Google Shape;393;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94" name="Google Shape;394;p56"/>
          <p:cNvPicPr preferRelativeResize="0"/>
          <p:nvPr/>
        </p:nvPicPr>
        <p:blipFill>
          <a:blip r:embed="rId3">
            <a:alphaModFix/>
          </a:blip>
          <a:stretch>
            <a:fillRect/>
          </a:stretch>
        </p:blipFill>
        <p:spPr>
          <a:xfrm>
            <a:off x="1548475" y="530925"/>
            <a:ext cx="5559975" cy="4380575"/>
          </a:xfrm>
          <a:prstGeom prst="rect">
            <a:avLst/>
          </a:prstGeom>
          <a:noFill/>
          <a:ln>
            <a:noFill/>
          </a:ln>
        </p:spPr>
      </p:pic>
      <p:cxnSp>
        <p:nvCxnSpPr>
          <p:cNvPr id="395" name="Google Shape;395;p56"/>
          <p:cNvCxnSpPr/>
          <p:nvPr/>
        </p:nvCxnSpPr>
        <p:spPr>
          <a:xfrm>
            <a:off x="4202525" y="3325225"/>
            <a:ext cx="7200" cy="4455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01" name="Google Shape;401;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02" name="Google Shape;402;p57"/>
          <p:cNvPicPr preferRelativeResize="0"/>
          <p:nvPr/>
        </p:nvPicPr>
        <p:blipFill>
          <a:blip r:embed="rId3">
            <a:alphaModFix/>
          </a:blip>
          <a:stretch>
            <a:fillRect/>
          </a:stretch>
        </p:blipFill>
        <p:spPr>
          <a:xfrm>
            <a:off x="1548475" y="530925"/>
            <a:ext cx="5559975" cy="4380575"/>
          </a:xfrm>
          <a:prstGeom prst="rect">
            <a:avLst/>
          </a:prstGeom>
          <a:noFill/>
          <a:ln>
            <a:noFill/>
          </a:ln>
        </p:spPr>
      </p:pic>
      <p:cxnSp>
        <p:nvCxnSpPr>
          <p:cNvPr id="403" name="Google Shape;403;p57"/>
          <p:cNvCxnSpPr/>
          <p:nvPr/>
        </p:nvCxnSpPr>
        <p:spPr>
          <a:xfrm>
            <a:off x="3615300" y="367190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09" name="Google Shape;409;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10" name="Google Shape;410;p58"/>
          <p:cNvPicPr preferRelativeResize="0"/>
          <p:nvPr/>
        </p:nvPicPr>
        <p:blipFill>
          <a:blip r:embed="rId3">
            <a:alphaModFix/>
          </a:blip>
          <a:stretch>
            <a:fillRect/>
          </a:stretch>
        </p:blipFill>
        <p:spPr>
          <a:xfrm>
            <a:off x="1548475" y="530925"/>
            <a:ext cx="5559975" cy="4380575"/>
          </a:xfrm>
          <a:prstGeom prst="rect">
            <a:avLst/>
          </a:prstGeom>
          <a:noFill/>
          <a:ln>
            <a:noFill/>
          </a:ln>
        </p:spPr>
      </p:pic>
      <p:cxnSp>
        <p:nvCxnSpPr>
          <p:cNvPr id="411" name="Google Shape;411;p58"/>
          <p:cNvCxnSpPr/>
          <p:nvPr/>
        </p:nvCxnSpPr>
        <p:spPr>
          <a:xfrm>
            <a:off x="3792175" y="3530400"/>
            <a:ext cx="162600" cy="4386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17" name="Google Shape;417;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18" name="Google Shape;418;p59"/>
          <p:cNvPicPr preferRelativeResize="0"/>
          <p:nvPr/>
        </p:nvPicPr>
        <p:blipFill>
          <a:blip r:embed="rId3">
            <a:alphaModFix/>
          </a:blip>
          <a:stretch>
            <a:fillRect/>
          </a:stretch>
        </p:blipFill>
        <p:spPr>
          <a:xfrm>
            <a:off x="1548475" y="530925"/>
            <a:ext cx="5559975" cy="4380575"/>
          </a:xfrm>
          <a:prstGeom prst="rect">
            <a:avLst/>
          </a:prstGeom>
          <a:noFill/>
          <a:ln>
            <a:noFill/>
          </a:ln>
        </p:spPr>
      </p:pic>
      <p:cxnSp>
        <p:nvCxnSpPr>
          <p:cNvPr id="419" name="Google Shape;419;p59"/>
          <p:cNvCxnSpPr/>
          <p:nvPr/>
        </p:nvCxnSpPr>
        <p:spPr>
          <a:xfrm>
            <a:off x="4053950" y="4428925"/>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25" name="Google Shape;425;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26" name="Google Shape;426;p60"/>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427" name="Google Shape;427;p60"/>
          <p:cNvCxnSpPr/>
          <p:nvPr/>
        </p:nvCxnSpPr>
        <p:spPr>
          <a:xfrm>
            <a:off x="4506750" y="268850"/>
            <a:ext cx="162600" cy="6366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33" name="Google Shape;433;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34" name="Google Shape;434;p61"/>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435" name="Google Shape;435;p61"/>
          <p:cNvCxnSpPr/>
          <p:nvPr/>
        </p:nvCxnSpPr>
        <p:spPr>
          <a:xfrm>
            <a:off x="3728500" y="601375"/>
            <a:ext cx="488100" cy="3537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41" name="Google Shape;441;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42" name="Google Shape;442;p62"/>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443" name="Google Shape;443;p62"/>
          <p:cNvCxnSpPr/>
          <p:nvPr/>
        </p:nvCxnSpPr>
        <p:spPr>
          <a:xfrm>
            <a:off x="3947825" y="1082475"/>
            <a:ext cx="488100" cy="3537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9" name="Google Shape;89;p18"/>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90" name="Google Shape;90;p18"/>
          <p:cNvCxnSpPr/>
          <p:nvPr/>
        </p:nvCxnSpPr>
        <p:spPr>
          <a:xfrm>
            <a:off x="3742650" y="824825"/>
            <a:ext cx="530700" cy="2688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49" name="Google Shape;449;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50" name="Google Shape;450;p63"/>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451" name="Google Shape;451;p63"/>
          <p:cNvCxnSpPr/>
          <p:nvPr/>
        </p:nvCxnSpPr>
        <p:spPr>
          <a:xfrm>
            <a:off x="2957325" y="926825"/>
            <a:ext cx="488100" cy="3537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57" name="Google Shape;457;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58" name="Google Shape;458;p64"/>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459" name="Google Shape;459;p64"/>
          <p:cNvCxnSpPr/>
          <p:nvPr/>
        </p:nvCxnSpPr>
        <p:spPr>
          <a:xfrm flipH="1">
            <a:off x="5285025" y="1927963"/>
            <a:ext cx="813600" cy="768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65" name="Google Shape;465;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66" name="Google Shape;466;p65"/>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467" name="Google Shape;467;p65"/>
          <p:cNvCxnSpPr/>
          <p:nvPr/>
        </p:nvCxnSpPr>
        <p:spPr>
          <a:xfrm rot="10800000">
            <a:off x="5377125" y="1414975"/>
            <a:ext cx="297000" cy="3102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73" name="Google Shape;473;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74" name="Google Shape;474;p66"/>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475" name="Google Shape;475;p66"/>
          <p:cNvCxnSpPr/>
          <p:nvPr/>
        </p:nvCxnSpPr>
        <p:spPr>
          <a:xfrm rot="10800000">
            <a:off x="4619900" y="4232125"/>
            <a:ext cx="410400" cy="536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81" name="Google Shape;481;p6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82" name="Google Shape;482;p67"/>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483" name="Google Shape;483;p67"/>
          <p:cNvCxnSpPr/>
          <p:nvPr/>
        </p:nvCxnSpPr>
        <p:spPr>
          <a:xfrm>
            <a:off x="4634100" y="4103475"/>
            <a:ext cx="0" cy="4599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89" name="Google Shape;489;p6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90" name="Google Shape;490;p68"/>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491" name="Google Shape;491;p68"/>
          <p:cNvCxnSpPr/>
          <p:nvPr/>
        </p:nvCxnSpPr>
        <p:spPr>
          <a:xfrm>
            <a:off x="4025650" y="4414775"/>
            <a:ext cx="488100" cy="3537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97" name="Google Shape;497;p6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98" name="Google Shape;498;p69"/>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499" name="Google Shape;499;p69"/>
          <p:cNvCxnSpPr/>
          <p:nvPr/>
        </p:nvCxnSpPr>
        <p:spPr>
          <a:xfrm>
            <a:off x="3969050" y="4018575"/>
            <a:ext cx="488100" cy="3537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05" name="Google Shape;505;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06" name="Google Shape;506;p70"/>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507" name="Google Shape;507;p70"/>
          <p:cNvCxnSpPr/>
          <p:nvPr/>
        </p:nvCxnSpPr>
        <p:spPr>
          <a:xfrm>
            <a:off x="3841700" y="4414775"/>
            <a:ext cx="488100" cy="3537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13" name="Google Shape;513;p7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14" name="Google Shape;514;p71"/>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515" name="Google Shape;515;p71"/>
          <p:cNvCxnSpPr/>
          <p:nvPr/>
        </p:nvCxnSpPr>
        <p:spPr>
          <a:xfrm>
            <a:off x="3756800" y="3986275"/>
            <a:ext cx="488100" cy="3537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21" name="Google Shape;521;p7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22" name="Google Shape;522;p72"/>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523" name="Google Shape;523;p72"/>
          <p:cNvCxnSpPr/>
          <p:nvPr/>
        </p:nvCxnSpPr>
        <p:spPr>
          <a:xfrm flipH="1">
            <a:off x="4725975" y="3509175"/>
            <a:ext cx="56700" cy="4668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7" name="Google Shape;97;p19"/>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98" name="Google Shape;98;p19"/>
          <p:cNvCxnSpPr/>
          <p:nvPr/>
        </p:nvCxnSpPr>
        <p:spPr>
          <a:xfrm>
            <a:off x="3558700" y="1318650"/>
            <a:ext cx="530700" cy="2688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29" name="Google Shape;529;p7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30" name="Google Shape;530;p73"/>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531" name="Google Shape;531;p73"/>
          <p:cNvCxnSpPr/>
          <p:nvPr/>
        </p:nvCxnSpPr>
        <p:spPr>
          <a:xfrm>
            <a:off x="3841700" y="3032575"/>
            <a:ext cx="488100" cy="3537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37" name="Google Shape;537;p7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38" name="Google Shape;538;p74"/>
          <p:cNvPicPr preferRelativeResize="0"/>
          <p:nvPr/>
        </p:nvPicPr>
        <p:blipFill>
          <a:blip r:embed="rId3">
            <a:alphaModFix/>
          </a:blip>
          <a:stretch>
            <a:fillRect/>
          </a:stretch>
        </p:blipFill>
        <p:spPr>
          <a:xfrm>
            <a:off x="2476500" y="0"/>
            <a:ext cx="4191000" cy="5143500"/>
          </a:xfrm>
          <a:prstGeom prst="rect">
            <a:avLst/>
          </a:prstGeom>
          <a:noFill/>
          <a:ln>
            <a:noFill/>
          </a:ln>
        </p:spPr>
      </p:pic>
      <p:sp>
        <p:nvSpPr>
          <p:cNvPr id="539" name="Google Shape;539;p74"/>
          <p:cNvSpPr/>
          <p:nvPr/>
        </p:nvSpPr>
        <p:spPr>
          <a:xfrm>
            <a:off x="4273275" y="2320600"/>
            <a:ext cx="870300" cy="1917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45" name="Google Shape;545;p7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46" name="Google Shape;546;p75"/>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547" name="Google Shape;547;p75"/>
          <p:cNvCxnSpPr/>
          <p:nvPr/>
        </p:nvCxnSpPr>
        <p:spPr>
          <a:xfrm>
            <a:off x="3961975" y="2674325"/>
            <a:ext cx="488100" cy="3537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7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53" name="Google Shape;553;p7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54" name="Google Shape;554;p76"/>
          <p:cNvPicPr preferRelativeResize="0"/>
          <p:nvPr/>
        </p:nvPicPr>
        <p:blipFill>
          <a:blip r:embed="rId3">
            <a:alphaModFix/>
          </a:blip>
          <a:stretch>
            <a:fillRect/>
          </a:stretch>
        </p:blipFill>
        <p:spPr>
          <a:xfrm>
            <a:off x="2476500" y="0"/>
            <a:ext cx="4191000" cy="5143500"/>
          </a:xfrm>
          <a:prstGeom prst="rect">
            <a:avLst/>
          </a:prstGeom>
          <a:noFill/>
          <a:ln>
            <a:noFill/>
          </a:ln>
        </p:spPr>
      </p:pic>
      <p:sp>
        <p:nvSpPr>
          <p:cNvPr id="555" name="Google Shape;555;p76"/>
          <p:cNvSpPr/>
          <p:nvPr/>
        </p:nvSpPr>
        <p:spPr>
          <a:xfrm>
            <a:off x="4641175" y="2242775"/>
            <a:ext cx="304200" cy="1959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7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61" name="Google Shape;561;p7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62" name="Google Shape;562;p77"/>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563" name="Google Shape;563;p77"/>
          <p:cNvCxnSpPr/>
          <p:nvPr/>
        </p:nvCxnSpPr>
        <p:spPr>
          <a:xfrm>
            <a:off x="4131775" y="1725175"/>
            <a:ext cx="488100" cy="3537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7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69" name="Google Shape;569;p7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70" name="Google Shape;570;p78"/>
          <p:cNvPicPr preferRelativeResize="0"/>
          <p:nvPr/>
        </p:nvPicPr>
        <p:blipFill>
          <a:blip r:embed="rId3">
            <a:alphaModFix/>
          </a:blip>
          <a:stretch>
            <a:fillRect/>
          </a:stretch>
        </p:blipFill>
        <p:spPr>
          <a:xfrm>
            <a:off x="2476500" y="0"/>
            <a:ext cx="4191000" cy="5143500"/>
          </a:xfrm>
          <a:prstGeom prst="rect">
            <a:avLst/>
          </a:prstGeom>
          <a:noFill/>
          <a:ln>
            <a:noFill/>
          </a:ln>
        </p:spPr>
      </p:pic>
      <p:cxnSp>
        <p:nvCxnSpPr>
          <p:cNvPr id="571" name="Google Shape;571;p78"/>
          <p:cNvCxnSpPr/>
          <p:nvPr/>
        </p:nvCxnSpPr>
        <p:spPr>
          <a:xfrm>
            <a:off x="3997350" y="3346450"/>
            <a:ext cx="488100" cy="3537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7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77" name="Google Shape;577;p7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78" name="Google Shape;578;p79"/>
          <p:cNvPicPr preferRelativeResize="0"/>
          <p:nvPr/>
        </p:nvPicPr>
        <p:blipFill>
          <a:blip r:embed="rId3">
            <a:alphaModFix/>
          </a:blip>
          <a:stretch>
            <a:fillRect/>
          </a:stretch>
        </p:blipFill>
        <p:spPr>
          <a:xfrm>
            <a:off x="2142525" y="76200"/>
            <a:ext cx="4095040" cy="4991101"/>
          </a:xfrm>
          <a:prstGeom prst="rect">
            <a:avLst/>
          </a:prstGeom>
          <a:noFill/>
          <a:ln>
            <a:noFill/>
          </a:ln>
        </p:spPr>
      </p:pic>
      <p:cxnSp>
        <p:nvCxnSpPr>
          <p:cNvPr id="579" name="Google Shape;579;p79"/>
          <p:cNvCxnSpPr/>
          <p:nvPr/>
        </p:nvCxnSpPr>
        <p:spPr>
          <a:xfrm>
            <a:off x="3487950" y="169800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8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85" name="Google Shape;585;p8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86" name="Google Shape;586;p80"/>
          <p:cNvPicPr preferRelativeResize="0"/>
          <p:nvPr/>
        </p:nvPicPr>
        <p:blipFill>
          <a:blip r:embed="rId3">
            <a:alphaModFix/>
          </a:blip>
          <a:stretch>
            <a:fillRect/>
          </a:stretch>
        </p:blipFill>
        <p:spPr>
          <a:xfrm>
            <a:off x="2142525" y="76200"/>
            <a:ext cx="4095040" cy="4991101"/>
          </a:xfrm>
          <a:prstGeom prst="rect">
            <a:avLst/>
          </a:prstGeom>
          <a:noFill/>
          <a:ln>
            <a:noFill/>
          </a:ln>
        </p:spPr>
      </p:pic>
      <p:cxnSp>
        <p:nvCxnSpPr>
          <p:cNvPr id="587" name="Google Shape;587;p80"/>
          <p:cNvCxnSpPr/>
          <p:nvPr/>
        </p:nvCxnSpPr>
        <p:spPr>
          <a:xfrm>
            <a:off x="3438425" y="223935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8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93" name="Google Shape;593;p8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94" name="Google Shape;594;p81"/>
          <p:cNvPicPr preferRelativeResize="0"/>
          <p:nvPr/>
        </p:nvPicPr>
        <p:blipFill>
          <a:blip r:embed="rId3">
            <a:alphaModFix/>
          </a:blip>
          <a:stretch>
            <a:fillRect/>
          </a:stretch>
        </p:blipFill>
        <p:spPr>
          <a:xfrm>
            <a:off x="2142525" y="76200"/>
            <a:ext cx="4095040" cy="4991101"/>
          </a:xfrm>
          <a:prstGeom prst="rect">
            <a:avLst/>
          </a:prstGeom>
          <a:noFill/>
          <a:ln>
            <a:noFill/>
          </a:ln>
        </p:spPr>
      </p:pic>
      <p:cxnSp>
        <p:nvCxnSpPr>
          <p:cNvPr id="595" name="Google Shape;595;p81"/>
          <p:cNvCxnSpPr/>
          <p:nvPr/>
        </p:nvCxnSpPr>
        <p:spPr>
          <a:xfrm flipH="1">
            <a:off x="3417300" y="1789975"/>
            <a:ext cx="198000" cy="608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8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01" name="Google Shape;601;p8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02" name="Google Shape;602;p82"/>
          <p:cNvPicPr preferRelativeResize="0"/>
          <p:nvPr/>
        </p:nvPicPr>
        <p:blipFill>
          <a:blip r:embed="rId3">
            <a:alphaModFix/>
          </a:blip>
          <a:stretch>
            <a:fillRect/>
          </a:stretch>
        </p:blipFill>
        <p:spPr>
          <a:xfrm>
            <a:off x="2142525" y="76200"/>
            <a:ext cx="4095040" cy="4991101"/>
          </a:xfrm>
          <a:prstGeom prst="rect">
            <a:avLst/>
          </a:prstGeom>
          <a:noFill/>
          <a:ln>
            <a:noFill/>
          </a:ln>
        </p:spPr>
      </p:pic>
      <p:cxnSp>
        <p:nvCxnSpPr>
          <p:cNvPr id="603" name="Google Shape;603;p82"/>
          <p:cNvCxnSpPr/>
          <p:nvPr/>
        </p:nvCxnSpPr>
        <p:spPr>
          <a:xfrm flipH="1" rot="10800000">
            <a:off x="2978550" y="2087075"/>
            <a:ext cx="28200" cy="3750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5" name="Google Shape;105;p20"/>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106" name="Google Shape;106;p20"/>
          <p:cNvCxnSpPr/>
          <p:nvPr/>
        </p:nvCxnSpPr>
        <p:spPr>
          <a:xfrm>
            <a:off x="3141275" y="1266425"/>
            <a:ext cx="530700" cy="2688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8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09" name="Google Shape;609;p8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10" name="Google Shape;610;p83"/>
          <p:cNvPicPr preferRelativeResize="0"/>
          <p:nvPr/>
        </p:nvPicPr>
        <p:blipFill>
          <a:blip r:embed="rId3">
            <a:alphaModFix/>
          </a:blip>
          <a:stretch>
            <a:fillRect/>
          </a:stretch>
        </p:blipFill>
        <p:spPr>
          <a:xfrm>
            <a:off x="2142525" y="76200"/>
            <a:ext cx="4095040" cy="4991101"/>
          </a:xfrm>
          <a:prstGeom prst="rect">
            <a:avLst/>
          </a:prstGeom>
          <a:noFill/>
          <a:ln>
            <a:noFill/>
          </a:ln>
        </p:spPr>
      </p:pic>
      <p:cxnSp>
        <p:nvCxnSpPr>
          <p:cNvPr id="611" name="Google Shape;611;p83"/>
          <p:cNvCxnSpPr/>
          <p:nvPr/>
        </p:nvCxnSpPr>
        <p:spPr>
          <a:xfrm>
            <a:off x="4160075" y="2522225"/>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8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17" name="Google Shape;617;p8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18" name="Google Shape;618;p84"/>
          <p:cNvPicPr preferRelativeResize="0"/>
          <p:nvPr/>
        </p:nvPicPr>
        <p:blipFill>
          <a:blip r:embed="rId3">
            <a:alphaModFix/>
          </a:blip>
          <a:stretch>
            <a:fillRect/>
          </a:stretch>
        </p:blipFill>
        <p:spPr>
          <a:xfrm>
            <a:off x="2142525" y="76200"/>
            <a:ext cx="4095040" cy="4991101"/>
          </a:xfrm>
          <a:prstGeom prst="rect">
            <a:avLst/>
          </a:prstGeom>
          <a:noFill/>
          <a:ln>
            <a:noFill/>
          </a:ln>
        </p:spPr>
      </p:pic>
      <p:cxnSp>
        <p:nvCxnSpPr>
          <p:cNvPr id="619" name="Google Shape;619;p84"/>
          <p:cNvCxnSpPr/>
          <p:nvPr/>
        </p:nvCxnSpPr>
        <p:spPr>
          <a:xfrm>
            <a:off x="3813400" y="321910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8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25" name="Google Shape;625;p8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26" name="Google Shape;626;p85"/>
          <p:cNvPicPr preferRelativeResize="0"/>
          <p:nvPr/>
        </p:nvPicPr>
        <p:blipFill>
          <a:blip r:embed="rId3">
            <a:alphaModFix/>
          </a:blip>
          <a:stretch>
            <a:fillRect/>
          </a:stretch>
        </p:blipFill>
        <p:spPr>
          <a:xfrm>
            <a:off x="2629700" y="0"/>
            <a:ext cx="3968026" cy="5249450"/>
          </a:xfrm>
          <a:prstGeom prst="rect">
            <a:avLst/>
          </a:prstGeom>
          <a:noFill/>
          <a:ln>
            <a:noFill/>
          </a:ln>
        </p:spPr>
      </p:pic>
      <p:cxnSp>
        <p:nvCxnSpPr>
          <p:cNvPr id="627" name="Google Shape;627;p85"/>
          <p:cNvCxnSpPr/>
          <p:nvPr/>
        </p:nvCxnSpPr>
        <p:spPr>
          <a:xfrm>
            <a:off x="4352700" y="314835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8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33" name="Google Shape;633;p8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34" name="Google Shape;634;p86"/>
          <p:cNvPicPr preferRelativeResize="0"/>
          <p:nvPr/>
        </p:nvPicPr>
        <p:blipFill>
          <a:blip r:embed="rId3">
            <a:alphaModFix/>
          </a:blip>
          <a:stretch>
            <a:fillRect/>
          </a:stretch>
        </p:blipFill>
        <p:spPr>
          <a:xfrm>
            <a:off x="2629700" y="0"/>
            <a:ext cx="3968026" cy="5249450"/>
          </a:xfrm>
          <a:prstGeom prst="rect">
            <a:avLst/>
          </a:prstGeom>
          <a:noFill/>
          <a:ln>
            <a:noFill/>
          </a:ln>
        </p:spPr>
      </p:pic>
      <p:cxnSp>
        <p:nvCxnSpPr>
          <p:cNvPr id="635" name="Google Shape;635;p86"/>
          <p:cNvCxnSpPr/>
          <p:nvPr/>
        </p:nvCxnSpPr>
        <p:spPr>
          <a:xfrm>
            <a:off x="4068100" y="319080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8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41" name="Google Shape;641;p8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42" name="Google Shape;642;p87"/>
          <p:cNvPicPr preferRelativeResize="0"/>
          <p:nvPr/>
        </p:nvPicPr>
        <p:blipFill>
          <a:blip r:embed="rId3">
            <a:alphaModFix/>
          </a:blip>
          <a:stretch>
            <a:fillRect/>
          </a:stretch>
        </p:blipFill>
        <p:spPr>
          <a:xfrm>
            <a:off x="2629700" y="0"/>
            <a:ext cx="3968026" cy="5249450"/>
          </a:xfrm>
          <a:prstGeom prst="rect">
            <a:avLst/>
          </a:prstGeom>
          <a:noFill/>
          <a:ln>
            <a:noFill/>
          </a:ln>
        </p:spPr>
      </p:pic>
      <p:cxnSp>
        <p:nvCxnSpPr>
          <p:cNvPr id="643" name="Google Shape;643;p87"/>
          <p:cNvCxnSpPr/>
          <p:nvPr/>
        </p:nvCxnSpPr>
        <p:spPr>
          <a:xfrm>
            <a:off x="4124700" y="343135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8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49" name="Google Shape;649;p8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50" name="Google Shape;650;p88"/>
          <p:cNvPicPr preferRelativeResize="0"/>
          <p:nvPr/>
        </p:nvPicPr>
        <p:blipFill>
          <a:blip r:embed="rId3">
            <a:alphaModFix/>
          </a:blip>
          <a:stretch>
            <a:fillRect/>
          </a:stretch>
        </p:blipFill>
        <p:spPr>
          <a:xfrm>
            <a:off x="2629700" y="0"/>
            <a:ext cx="3968026" cy="5249450"/>
          </a:xfrm>
          <a:prstGeom prst="rect">
            <a:avLst/>
          </a:prstGeom>
          <a:noFill/>
          <a:ln>
            <a:noFill/>
          </a:ln>
        </p:spPr>
      </p:pic>
      <p:cxnSp>
        <p:nvCxnSpPr>
          <p:cNvPr id="651" name="Google Shape;651;p88"/>
          <p:cNvCxnSpPr/>
          <p:nvPr/>
        </p:nvCxnSpPr>
        <p:spPr>
          <a:xfrm>
            <a:off x="4352700" y="365775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8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57" name="Google Shape;657;p8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58" name="Google Shape;658;p89"/>
          <p:cNvPicPr preferRelativeResize="0"/>
          <p:nvPr/>
        </p:nvPicPr>
        <p:blipFill>
          <a:blip r:embed="rId3">
            <a:alphaModFix/>
          </a:blip>
          <a:stretch>
            <a:fillRect/>
          </a:stretch>
        </p:blipFill>
        <p:spPr>
          <a:xfrm>
            <a:off x="2629700" y="0"/>
            <a:ext cx="3968026" cy="5249450"/>
          </a:xfrm>
          <a:prstGeom prst="rect">
            <a:avLst/>
          </a:prstGeom>
          <a:noFill/>
          <a:ln>
            <a:noFill/>
          </a:ln>
        </p:spPr>
      </p:pic>
      <p:cxnSp>
        <p:nvCxnSpPr>
          <p:cNvPr id="659" name="Google Shape;659;p89"/>
          <p:cNvCxnSpPr/>
          <p:nvPr/>
        </p:nvCxnSpPr>
        <p:spPr>
          <a:xfrm>
            <a:off x="4414775" y="4339975"/>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9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65" name="Google Shape;665;p9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66" name="Google Shape;666;p90"/>
          <p:cNvPicPr preferRelativeResize="0"/>
          <p:nvPr/>
        </p:nvPicPr>
        <p:blipFill>
          <a:blip r:embed="rId3">
            <a:alphaModFix/>
          </a:blip>
          <a:stretch>
            <a:fillRect/>
          </a:stretch>
        </p:blipFill>
        <p:spPr>
          <a:xfrm>
            <a:off x="2629700" y="0"/>
            <a:ext cx="3968026" cy="5249450"/>
          </a:xfrm>
          <a:prstGeom prst="rect">
            <a:avLst/>
          </a:prstGeom>
          <a:noFill/>
          <a:ln>
            <a:noFill/>
          </a:ln>
        </p:spPr>
      </p:pic>
      <p:cxnSp>
        <p:nvCxnSpPr>
          <p:cNvPr id="667" name="Google Shape;667;p90"/>
          <p:cNvCxnSpPr/>
          <p:nvPr/>
        </p:nvCxnSpPr>
        <p:spPr>
          <a:xfrm>
            <a:off x="4386475" y="4400625"/>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9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73" name="Google Shape;673;p9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74" name="Google Shape;674;p91"/>
          <p:cNvPicPr preferRelativeResize="0"/>
          <p:nvPr/>
        </p:nvPicPr>
        <p:blipFill>
          <a:blip r:embed="rId3">
            <a:alphaModFix/>
          </a:blip>
          <a:stretch>
            <a:fillRect/>
          </a:stretch>
        </p:blipFill>
        <p:spPr>
          <a:xfrm>
            <a:off x="925975" y="539500"/>
            <a:ext cx="7807674" cy="4374450"/>
          </a:xfrm>
          <a:prstGeom prst="rect">
            <a:avLst/>
          </a:prstGeom>
          <a:noFill/>
          <a:ln>
            <a:noFill/>
          </a:ln>
        </p:spPr>
      </p:pic>
      <p:cxnSp>
        <p:nvCxnSpPr>
          <p:cNvPr id="675" name="Google Shape;675;p91"/>
          <p:cNvCxnSpPr/>
          <p:nvPr/>
        </p:nvCxnSpPr>
        <p:spPr>
          <a:xfrm>
            <a:off x="7039600" y="2370325"/>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9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81" name="Google Shape;681;p9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82" name="Google Shape;682;p92"/>
          <p:cNvPicPr preferRelativeResize="0"/>
          <p:nvPr/>
        </p:nvPicPr>
        <p:blipFill>
          <a:blip r:embed="rId3">
            <a:alphaModFix/>
          </a:blip>
          <a:stretch>
            <a:fillRect/>
          </a:stretch>
        </p:blipFill>
        <p:spPr>
          <a:xfrm>
            <a:off x="925975" y="539500"/>
            <a:ext cx="7807674" cy="4374450"/>
          </a:xfrm>
          <a:prstGeom prst="rect">
            <a:avLst/>
          </a:prstGeom>
          <a:noFill/>
          <a:ln>
            <a:noFill/>
          </a:ln>
        </p:spPr>
      </p:pic>
      <p:cxnSp>
        <p:nvCxnSpPr>
          <p:cNvPr id="683" name="Google Shape;683;p92"/>
          <p:cNvCxnSpPr/>
          <p:nvPr/>
        </p:nvCxnSpPr>
        <p:spPr>
          <a:xfrm>
            <a:off x="7039600" y="1889225"/>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3" name="Google Shape;113;p21"/>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114" name="Google Shape;114;p21"/>
          <p:cNvCxnSpPr/>
          <p:nvPr/>
        </p:nvCxnSpPr>
        <p:spPr>
          <a:xfrm>
            <a:off x="2589425" y="2078875"/>
            <a:ext cx="530700" cy="2688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9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89" name="Google Shape;689;p9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90" name="Google Shape;690;p93"/>
          <p:cNvPicPr preferRelativeResize="0"/>
          <p:nvPr/>
        </p:nvPicPr>
        <p:blipFill>
          <a:blip r:embed="rId3">
            <a:alphaModFix/>
          </a:blip>
          <a:stretch>
            <a:fillRect/>
          </a:stretch>
        </p:blipFill>
        <p:spPr>
          <a:xfrm>
            <a:off x="925975" y="539500"/>
            <a:ext cx="7807674" cy="4374450"/>
          </a:xfrm>
          <a:prstGeom prst="rect">
            <a:avLst/>
          </a:prstGeom>
          <a:noFill/>
          <a:ln>
            <a:noFill/>
          </a:ln>
        </p:spPr>
      </p:pic>
      <p:cxnSp>
        <p:nvCxnSpPr>
          <p:cNvPr id="691" name="Google Shape;691;p93"/>
          <p:cNvCxnSpPr/>
          <p:nvPr/>
        </p:nvCxnSpPr>
        <p:spPr>
          <a:xfrm>
            <a:off x="5334525" y="371455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9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97" name="Google Shape;697;p9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98" name="Google Shape;698;p94"/>
          <p:cNvPicPr preferRelativeResize="0"/>
          <p:nvPr/>
        </p:nvPicPr>
        <p:blipFill>
          <a:blip r:embed="rId3">
            <a:alphaModFix/>
          </a:blip>
          <a:stretch>
            <a:fillRect/>
          </a:stretch>
        </p:blipFill>
        <p:spPr>
          <a:xfrm>
            <a:off x="925975" y="539500"/>
            <a:ext cx="7807674" cy="4374450"/>
          </a:xfrm>
          <a:prstGeom prst="rect">
            <a:avLst/>
          </a:prstGeom>
          <a:noFill/>
          <a:ln>
            <a:noFill/>
          </a:ln>
        </p:spPr>
      </p:pic>
      <p:cxnSp>
        <p:nvCxnSpPr>
          <p:cNvPr id="699" name="Google Shape;699;p94"/>
          <p:cNvCxnSpPr/>
          <p:nvPr/>
        </p:nvCxnSpPr>
        <p:spPr>
          <a:xfrm>
            <a:off x="5893450" y="2964600"/>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9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05" name="Google Shape;705;p9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06" name="Google Shape;706;p95"/>
          <p:cNvPicPr preferRelativeResize="0"/>
          <p:nvPr/>
        </p:nvPicPr>
        <p:blipFill>
          <a:blip r:embed="rId3">
            <a:alphaModFix/>
          </a:blip>
          <a:stretch>
            <a:fillRect/>
          </a:stretch>
        </p:blipFill>
        <p:spPr>
          <a:xfrm>
            <a:off x="925975" y="539500"/>
            <a:ext cx="7807674" cy="4374450"/>
          </a:xfrm>
          <a:prstGeom prst="rect">
            <a:avLst/>
          </a:prstGeom>
          <a:noFill/>
          <a:ln>
            <a:noFill/>
          </a:ln>
        </p:spPr>
      </p:pic>
      <p:cxnSp>
        <p:nvCxnSpPr>
          <p:cNvPr id="707" name="Google Shape;707;p95"/>
          <p:cNvCxnSpPr/>
          <p:nvPr/>
        </p:nvCxnSpPr>
        <p:spPr>
          <a:xfrm>
            <a:off x="8150350" y="3948025"/>
            <a:ext cx="219300" cy="332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0" name="Google Shape;12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1" name="Google Shape;121;p22"/>
          <p:cNvPicPr preferRelativeResize="0"/>
          <p:nvPr/>
        </p:nvPicPr>
        <p:blipFill>
          <a:blip r:embed="rId3">
            <a:alphaModFix/>
          </a:blip>
          <a:stretch>
            <a:fillRect/>
          </a:stretch>
        </p:blipFill>
        <p:spPr>
          <a:xfrm>
            <a:off x="2406200" y="0"/>
            <a:ext cx="3842964" cy="4991100"/>
          </a:xfrm>
          <a:prstGeom prst="rect">
            <a:avLst/>
          </a:prstGeom>
          <a:noFill/>
          <a:ln>
            <a:noFill/>
          </a:ln>
        </p:spPr>
      </p:pic>
      <p:cxnSp>
        <p:nvCxnSpPr>
          <p:cNvPr id="122" name="Google Shape;122;p22"/>
          <p:cNvCxnSpPr/>
          <p:nvPr/>
        </p:nvCxnSpPr>
        <p:spPr>
          <a:xfrm flipH="1">
            <a:off x="4832375" y="1407925"/>
            <a:ext cx="346500" cy="4176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