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Raleway"/>
      <p:regular r:id="rId47"/>
      <p:bold r:id="rId48"/>
      <p:italic r:id="rId49"/>
      <p:boldItalic r:id="rId50"/>
    </p:embeddedFont>
    <p:embeddedFont>
      <p:font typeface="Lato"/>
      <p:regular r:id="rId51"/>
      <p:bold r:id="rId52"/>
      <p:italic r:id="rId53"/>
      <p:boldItalic r:id="rId54"/>
    </p:embeddedFont>
    <p:embeddedFont>
      <p:font typeface="Bodoni"/>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regular.fntdata"/><Relationship Id="rId50" Type="http://schemas.openxmlformats.org/officeDocument/2006/relationships/font" Target="fonts/Raleway-boldItalic.fntdata"/><Relationship Id="rId53" Type="http://schemas.openxmlformats.org/officeDocument/2006/relationships/font" Target="fonts/Lato-italic.fntdata"/><Relationship Id="rId52" Type="http://schemas.openxmlformats.org/officeDocument/2006/relationships/font" Target="fonts/Lato-bold.fntdata"/><Relationship Id="rId11" Type="http://schemas.openxmlformats.org/officeDocument/2006/relationships/slide" Target="slides/slide6.xml"/><Relationship Id="rId55" Type="http://schemas.openxmlformats.org/officeDocument/2006/relationships/font" Target="fonts/Bodoni-regular.fntdata"/><Relationship Id="rId10" Type="http://schemas.openxmlformats.org/officeDocument/2006/relationships/slide" Target="slides/slide5.xml"/><Relationship Id="rId54" Type="http://schemas.openxmlformats.org/officeDocument/2006/relationships/font" Target="fonts/Lato-boldItalic.fntdata"/><Relationship Id="rId13" Type="http://schemas.openxmlformats.org/officeDocument/2006/relationships/slide" Target="slides/slide8.xml"/><Relationship Id="rId57" Type="http://schemas.openxmlformats.org/officeDocument/2006/relationships/font" Target="fonts/Bodoni-italic.fntdata"/><Relationship Id="rId12" Type="http://schemas.openxmlformats.org/officeDocument/2006/relationships/slide" Target="slides/slide7.xml"/><Relationship Id="rId56" Type="http://schemas.openxmlformats.org/officeDocument/2006/relationships/font" Target="fonts/Bodoni-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Bodon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932b29ffcd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1932b29ffcd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8790f98b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18790f98b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r>
              <a:rPr lang="en"/>
              <a:t>Structure</a:t>
            </a:r>
            <a:r>
              <a:rPr lang="en"/>
              <a:t> is the </a:t>
            </a:r>
            <a:r>
              <a:rPr b="1" lang="en">
                <a:solidFill>
                  <a:srgbClr val="FF0000"/>
                </a:solidFill>
              </a:rPr>
              <a:t>retrolenticular limb</a:t>
            </a:r>
            <a:r>
              <a:rPr lang="en"/>
              <a:t> of the 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Pg 6: Thalamus handout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18790f98bb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18790f98b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a:t>
            </a:r>
            <a:endParaRPr/>
          </a:p>
          <a:p>
            <a:pPr indent="0" lvl="0" marL="0" rtl="0" algn="l">
              <a:spcBef>
                <a:spcPts val="0"/>
              </a:spcBef>
              <a:spcAft>
                <a:spcPts val="0"/>
              </a:spcAft>
              <a:buNone/>
            </a:pPr>
            <a:r>
              <a:rPr lang="en"/>
              <a:t>This is the </a:t>
            </a:r>
            <a:r>
              <a:rPr b="1" lang="en">
                <a:solidFill>
                  <a:srgbClr val="FF0000"/>
                </a:solidFill>
              </a:rPr>
              <a:t>cingulum</a:t>
            </a:r>
            <a:r>
              <a:rPr lang="en"/>
              <a:t> </a:t>
            </a:r>
            <a:endParaRPr/>
          </a:p>
          <a:p>
            <a:pPr indent="0" lvl="0" marL="0" rtl="0" algn="l">
              <a:spcBef>
                <a:spcPts val="0"/>
              </a:spcBef>
              <a:spcAft>
                <a:spcPts val="0"/>
              </a:spcAft>
              <a:buNone/>
            </a:pPr>
            <a:r>
              <a:rPr lang="en"/>
              <a:t>Connects the primary limbic </a:t>
            </a:r>
            <a:r>
              <a:rPr lang="en"/>
              <a:t>cortex</a:t>
            </a:r>
            <a:r>
              <a:rPr lang="en"/>
              <a:t> (cingulate gyrus) and the hippocampus (via entorhinal cortex)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8790f98bb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18790f98bb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t>
            </a:r>
            <a:endParaRPr/>
          </a:p>
          <a:p>
            <a:pPr indent="0" lvl="0" marL="0" rtl="0" algn="l">
              <a:spcBef>
                <a:spcPts val="0"/>
              </a:spcBef>
              <a:spcAft>
                <a:spcPts val="0"/>
              </a:spcAft>
              <a:buNone/>
            </a:pPr>
            <a:r>
              <a:rPr lang="en"/>
              <a:t>This is the </a:t>
            </a:r>
            <a:r>
              <a:rPr b="1" lang="en">
                <a:solidFill>
                  <a:srgbClr val="FF0000"/>
                </a:solidFill>
              </a:rPr>
              <a:t>reticular nucleus </a:t>
            </a:r>
            <a:endParaRPr b="1">
              <a:solidFill>
                <a:srgbClr val="FF0000"/>
              </a:solidFill>
            </a:endParaRPr>
          </a:p>
          <a:p>
            <a:pPr indent="0" lvl="0" marL="0" rtl="0" algn="l">
              <a:spcBef>
                <a:spcPts val="0"/>
              </a:spcBef>
              <a:spcAft>
                <a:spcPts val="0"/>
              </a:spcAft>
              <a:buNone/>
            </a:pPr>
            <a:r>
              <a:rPr lang="en"/>
              <a:t>It has a role in </a:t>
            </a:r>
            <a:r>
              <a:rPr lang="en"/>
              <a:t>inhibiting</a:t>
            </a:r>
            <a:r>
              <a:rPr lang="en"/>
              <a:t> the thalamus from sending signals (Dr. Rays lecture)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8790f98b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8790f98b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lang="en"/>
              <a:t>Structure is the</a:t>
            </a:r>
            <a:r>
              <a:rPr b="1" lang="en">
                <a:solidFill>
                  <a:srgbClr val="FF0000"/>
                </a:solidFill>
              </a:rPr>
              <a:t> foramen of </a:t>
            </a:r>
            <a:r>
              <a:rPr b="1" lang="en">
                <a:solidFill>
                  <a:srgbClr val="FF0000"/>
                </a:solidFill>
              </a:rPr>
              <a:t>monro</a:t>
            </a:r>
            <a:endParaRPr b="1">
              <a:solidFill>
                <a:srgbClr val="FF0000"/>
              </a:solidFill>
            </a:endParaRPr>
          </a:p>
          <a:p>
            <a:pPr indent="0" lvl="0" marL="0" rtl="0" algn="l">
              <a:spcBef>
                <a:spcPts val="0"/>
              </a:spcBef>
              <a:spcAft>
                <a:spcPts val="0"/>
              </a:spcAft>
              <a:buNone/>
            </a:pPr>
            <a:r>
              <a:rPr lang="en"/>
              <a:t>*Communicating is caused by damage to the arachnoid granules, but blockage here keeps from communicating outside of the ventricles </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8790f98b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8790f98bb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solidFill>
                  <a:srgbClr val="FF0000"/>
                </a:solidFill>
              </a:rPr>
              <a:t>MGN </a:t>
            </a:r>
            <a:endParaRPr b="1">
              <a:solidFill>
                <a:srgbClr val="FF0000"/>
              </a:solidFill>
            </a:endParaRPr>
          </a:p>
          <a:p>
            <a:pPr indent="0" lvl="0" marL="0" rtl="0" algn="l">
              <a:spcBef>
                <a:spcPts val="0"/>
              </a:spcBef>
              <a:spcAft>
                <a:spcPts val="0"/>
              </a:spcAft>
              <a:buNone/>
            </a:pPr>
            <a:r>
              <a:rPr lang="en"/>
              <a:t>Pg 71 Lab manual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8790f98b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18790f98b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a:t>
            </a:r>
            <a:endParaRPr/>
          </a:p>
          <a:p>
            <a:pPr indent="0" lvl="0" marL="0" rtl="0" algn="l">
              <a:spcBef>
                <a:spcPts val="0"/>
              </a:spcBef>
              <a:spcAft>
                <a:spcPts val="0"/>
              </a:spcAft>
              <a:buNone/>
            </a:pPr>
            <a:r>
              <a:rPr b="1" lang="en">
                <a:solidFill>
                  <a:srgbClr val="FF0000"/>
                </a:solidFill>
              </a:rPr>
              <a:t>Lateral geniculate nucleus </a:t>
            </a:r>
            <a:endParaRPr b="1">
              <a:solidFill>
                <a:srgbClr val="FF0000"/>
              </a:solidFill>
            </a:endParaRPr>
          </a:p>
          <a:p>
            <a:pPr indent="0" lvl="0" marL="0" rtl="0" algn="l">
              <a:spcBef>
                <a:spcPts val="0"/>
              </a:spcBef>
              <a:spcAft>
                <a:spcPts val="0"/>
              </a:spcAft>
              <a:buNone/>
            </a:pPr>
            <a:r>
              <a:rPr lang="en"/>
              <a:t>Pg 71 lab manual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18790f98b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18790f98b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 - </a:t>
            </a:r>
            <a:r>
              <a:rPr b="1" lang="en">
                <a:solidFill>
                  <a:srgbClr val="FF0000"/>
                </a:solidFill>
              </a:rPr>
              <a:t>anterior </a:t>
            </a:r>
            <a:r>
              <a:rPr b="1" lang="en">
                <a:solidFill>
                  <a:srgbClr val="FF0000"/>
                </a:solidFill>
              </a:rPr>
              <a:t>commissure</a:t>
            </a:r>
            <a:r>
              <a:rPr b="1" lang="en">
                <a:solidFill>
                  <a:srgbClr val="FF0000"/>
                </a:solidFill>
              </a:rPr>
              <a:t> </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Throw back to olfactory </a:t>
            </a:r>
            <a:r>
              <a:rPr lang="en"/>
              <a:t>material</a:t>
            </a:r>
            <a:r>
              <a:rPr lang="en"/>
              <a:t> but still could be tested (Smith asked the Q in the coursepack)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9d929e32f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19d929e32f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b="1" lang="en">
                <a:solidFill>
                  <a:srgbClr val="FF0000"/>
                </a:solidFill>
              </a:rPr>
              <a:t>Mammillothalamic tract </a:t>
            </a:r>
            <a:endParaRPr b="1">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8790f98b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18790f98b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 </a:t>
            </a:r>
            <a:r>
              <a:rPr b="1" lang="en">
                <a:solidFill>
                  <a:srgbClr val="FF0000"/>
                </a:solidFill>
              </a:rPr>
              <a:t>Dorsomedial nucleus </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Lab </a:t>
            </a:r>
            <a:r>
              <a:rPr lang="en"/>
              <a:t>manual</a:t>
            </a:r>
            <a:r>
              <a:rPr lang="en"/>
              <a:t> pg 70</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8790f98bb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8790f98bb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lang="en"/>
              <a:t>Amygdala underlies the </a:t>
            </a:r>
            <a:r>
              <a:rPr b="1" lang="en">
                <a:solidFill>
                  <a:srgbClr val="FF0000"/>
                </a:solidFill>
              </a:rPr>
              <a:t>uncus </a:t>
            </a:r>
            <a:endParaRPr b="1">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932b29ffcd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1932b29ffcd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8790f98b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18790f98b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b="1" lang="en">
                <a:solidFill>
                  <a:srgbClr val="FF0000"/>
                </a:solidFill>
              </a:rPr>
              <a:t>Mammillothalamic</a:t>
            </a:r>
            <a:r>
              <a:rPr lang="en"/>
              <a:t> tract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8790f98b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8790f98b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Structure is the</a:t>
            </a:r>
            <a:r>
              <a:rPr b="1" lang="en">
                <a:solidFill>
                  <a:srgbClr val="FF0000"/>
                </a:solidFill>
              </a:rPr>
              <a:t> thalamostriate vein</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*Reference </a:t>
            </a:r>
            <a:r>
              <a:rPr lang="en"/>
              <a:t>behind</a:t>
            </a:r>
            <a:r>
              <a:rPr lang="en"/>
              <a:t> the image, just move it to the side to view</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8790f98b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8790f98b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a:p>
            <a:pPr indent="0" lvl="0" marL="0" rtl="0" algn="l">
              <a:spcBef>
                <a:spcPts val="0"/>
              </a:spcBef>
              <a:spcAft>
                <a:spcPts val="0"/>
              </a:spcAft>
              <a:buNone/>
            </a:pPr>
            <a:r>
              <a:rPr b="1" lang="en">
                <a:solidFill>
                  <a:srgbClr val="FF0000"/>
                </a:solidFill>
              </a:rPr>
              <a:t>Substantia</a:t>
            </a:r>
            <a:r>
              <a:rPr b="1" lang="en">
                <a:solidFill>
                  <a:srgbClr val="FF0000"/>
                </a:solidFill>
              </a:rPr>
              <a:t> nigra </a:t>
            </a:r>
            <a:endParaRPr b="1">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18790f98b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18790f98b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a:p>
            <a:pPr indent="0" lvl="0" marL="0" rtl="0" algn="l">
              <a:spcBef>
                <a:spcPts val="0"/>
              </a:spcBef>
              <a:spcAft>
                <a:spcPts val="0"/>
              </a:spcAft>
              <a:buNone/>
            </a:pPr>
            <a:r>
              <a:rPr lang="en"/>
              <a:t>Structure is the </a:t>
            </a:r>
            <a:r>
              <a:rPr b="1" lang="en">
                <a:solidFill>
                  <a:srgbClr val="FF0000"/>
                </a:solidFill>
              </a:rPr>
              <a:t>VPM</a:t>
            </a:r>
            <a:endParaRPr b="1">
              <a:solidFill>
                <a:srgbClr val="FF0000"/>
              </a:solidFill>
            </a:endParaRPr>
          </a:p>
          <a:p>
            <a:pPr indent="0" lvl="0" marL="0" rtl="0" algn="l">
              <a:spcBef>
                <a:spcPts val="0"/>
              </a:spcBef>
              <a:spcAft>
                <a:spcPts val="0"/>
              </a:spcAft>
              <a:buNone/>
            </a:pPr>
            <a:r>
              <a:rPr lang="en"/>
              <a:t>This nucleus conforms to the centromedian nucleus (located just to the left of this structure)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18790f98b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18790f98b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 : Structure is the </a:t>
            </a:r>
            <a:r>
              <a:rPr b="1" lang="en">
                <a:solidFill>
                  <a:srgbClr val="FF0000"/>
                </a:solidFill>
              </a:rPr>
              <a:t>stria terminalis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Thalamus handout Pg 2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8790f98bb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8790f98bb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b="1" lang="en">
                <a:solidFill>
                  <a:srgbClr val="FF0000"/>
                </a:solidFill>
              </a:rPr>
              <a:t>Lateral olfactory stria </a:t>
            </a:r>
            <a:endParaRPr b="1">
              <a:solidFill>
                <a:srgbClr val="FF0000"/>
              </a:solidFill>
            </a:endParaRPr>
          </a:p>
          <a:p>
            <a:pPr indent="0" lvl="0" marL="0" rtl="0" algn="l">
              <a:spcBef>
                <a:spcPts val="0"/>
              </a:spcBef>
              <a:spcAft>
                <a:spcPts val="0"/>
              </a:spcAft>
              <a:buNone/>
            </a:pPr>
            <a:r>
              <a:rPr lang="en"/>
              <a:t>Communicates with the medial sub nucleus </a:t>
            </a:r>
            <a:endParaRPr/>
          </a:p>
          <a:p>
            <a:pPr indent="0" lvl="0" marL="0" rtl="0" algn="l">
              <a:spcBef>
                <a:spcPts val="0"/>
              </a:spcBef>
              <a:spcAft>
                <a:spcPts val="0"/>
              </a:spcAft>
              <a:buNone/>
            </a:pPr>
            <a:r>
              <a:rPr lang="en"/>
              <a:t>*Pg 3 Limbic system handout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8790f98bb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18790f98b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 </a:t>
            </a:r>
            <a:endParaRPr/>
          </a:p>
          <a:p>
            <a:pPr indent="0" lvl="0" marL="0" rtl="0" algn="l">
              <a:spcBef>
                <a:spcPts val="0"/>
              </a:spcBef>
              <a:spcAft>
                <a:spcPts val="0"/>
              </a:spcAft>
              <a:buNone/>
            </a:pPr>
            <a:r>
              <a:rPr lang="en"/>
              <a:t>Indicated structure is the </a:t>
            </a:r>
            <a:r>
              <a:rPr b="1" lang="en">
                <a:solidFill>
                  <a:srgbClr val="FF0000"/>
                </a:solidFill>
              </a:rPr>
              <a:t>fornix </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Lab </a:t>
            </a:r>
            <a:r>
              <a:rPr lang="en"/>
              <a:t>manual</a:t>
            </a:r>
            <a:r>
              <a:rPr lang="en"/>
              <a:t> pg. 76</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8676b21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8676b21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Structure: </a:t>
            </a:r>
            <a:endParaRPr/>
          </a:p>
          <a:p>
            <a:pPr indent="0" lvl="0" marL="0" rtl="0" algn="l">
              <a:spcBef>
                <a:spcPts val="0"/>
              </a:spcBef>
              <a:spcAft>
                <a:spcPts val="0"/>
              </a:spcAft>
              <a:buNone/>
            </a:pPr>
            <a:r>
              <a:rPr b="1" lang="en">
                <a:solidFill>
                  <a:srgbClr val="FF0000"/>
                </a:solidFill>
              </a:rPr>
              <a:t>Angular gyrus </a:t>
            </a:r>
            <a:endParaRPr b="1">
              <a:solidFill>
                <a:srgbClr val="FF0000"/>
              </a:solidFill>
            </a:endParaRPr>
          </a:p>
          <a:p>
            <a:pPr indent="0" lvl="0" marL="0" rtl="0" algn="l">
              <a:spcBef>
                <a:spcPts val="0"/>
              </a:spcBef>
              <a:spcAft>
                <a:spcPts val="0"/>
              </a:spcAft>
              <a:buNone/>
            </a:pPr>
            <a:r>
              <a:rPr b="1" lang="en"/>
              <a:t>**Location of both the MT and MLT**</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D: The MT/MLT and PEF all have a role in smooth pursuit initiation </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8790f98bb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8790f98bb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a:t>
            </a:r>
            <a:r>
              <a:rPr b="1" lang="en">
                <a:solidFill>
                  <a:srgbClr val="FF0000"/>
                </a:solidFill>
              </a:rPr>
              <a:t>amygdala </a:t>
            </a:r>
            <a:endParaRPr b="1">
              <a:solidFill>
                <a:srgbClr val="FF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8790f98bb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8790f98bb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a:p>
            <a:pPr indent="0" lvl="0" marL="0" rtl="0" algn="l">
              <a:spcBef>
                <a:spcPts val="0"/>
              </a:spcBef>
              <a:spcAft>
                <a:spcPts val="0"/>
              </a:spcAft>
              <a:buNone/>
            </a:pPr>
            <a:r>
              <a:rPr lang="en"/>
              <a:t>This is the </a:t>
            </a:r>
            <a:r>
              <a:rPr b="1" lang="en">
                <a:solidFill>
                  <a:srgbClr val="FF0000"/>
                </a:solidFill>
              </a:rPr>
              <a:t>Fornix</a:t>
            </a:r>
            <a:endParaRPr b="1">
              <a:solidFill>
                <a:srgbClr val="FF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932b29ffcd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1932b29ffcd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18790f98bb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18790f98bb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Lab manual: Pg 68 within step 2</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8790f98b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8790f98b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a:t>
            </a:r>
            <a:r>
              <a:rPr b="1" lang="en">
                <a:solidFill>
                  <a:srgbClr val="FF0000"/>
                </a:solidFill>
              </a:rPr>
              <a:t>anterior nucleus</a:t>
            </a:r>
            <a:r>
              <a:rPr lang="en"/>
              <a:t> of the thalamus </a:t>
            </a:r>
            <a:endParaRPr/>
          </a:p>
          <a:p>
            <a:pPr indent="0" lvl="0" marL="0" rtl="0" algn="l">
              <a:spcBef>
                <a:spcPts val="0"/>
              </a:spcBef>
              <a:spcAft>
                <a:spcPts val="0"/>
              </a:spcAft>
              <a:buNone/>
            </a:pPr>
            <a:r>
              <a:rPr lang="en"/>
              <a:t>Pg 69 of lab </a:t>
            </a:r>
            <a:r>
              <a:rPr lang="en"/>
              <a:t>manual</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8790f98bb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8790f98bb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 - </a:t>
            </a:r>
            <a:r>
              <a:rPr b="1" lang="en">
                <a:solidFill>
                  <a:srgbClr val="FF0000"/>
                </a:solidFill>
              </a:rPr>
              <a:t>Stria medullaris</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Pg 67 course pack, last paragraph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18790f98b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18790f98b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b="1" lang="en">
                <a:solidFill>
                  <a:srgbClr val="FF0000"/>
                </a:solidFill>
              </a:rPr>
              <a:t>Red nucleus </a:t>
            </a:r>
            <a:endParaRPr b="1">
              <a:solidFill>
                <a:srgbClr val="FF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18790f98bb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18790f98b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lang="en"/>
              <a:t>This is the</a:t>
            </a:r>
            <a:r>
              <a:rPr b="1" lang="en">
                <a:solidFill>
                  <a:srgbClr val="FF0000"/>
                </a:solidFill>
              </a:rPr>
              <a:t> lateral olfactory stria </a:t>
            </a:r>
            <a:endParaRPr b="1">
              <a:solidFill>
                <a:srgbClr val="FF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18790f98bb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18790f98bb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a:t>
            </a:r>
            <a:r>
              <a:rPr b="1" lang="en">
                <a:solidFill>
                  <a:srgbClr val="FF0000"/>
                </a:solidFill>
              </a:rPr>
              <a:t> </a:t>
            </a:r>
            <a:r>
              <a:rPr b="1" lang="en">
                <a:solidFill>
                  <a:srgbClr val="FF0000"/>
                </a:solidFill>
              </a:rPr>
              <a:t>subiculum</a:t>
            </a:r>
            <a:r>
              <a:rPr lang="en"/>
              <a:t>, this is a 6 layered cortical structure that will be </a:t>
            </a:r>
            <a:r>
              <a:rPr lang="en"/>
              <a:t>communicating</a:t>
            </a:r>
            <a:r>
              <a:rPr lang="en"/>
              <a:t> with the hippocampus and the dentate gyrus (3 layer structure) </a:t>
            </a:r>
            <a:endParaRPr/>
          </a:p>
          <a:p>
            <a:pPr indent="-298450" lvl="0" marL="457200" rtl="0" algn="l">
              <a:spcBef>
                <a:spcPts val="0"/>
              </a:spcBef>
              <a:spcAft>
                <a:spcPts val="0"/>
              </a:spcAft>
              <a:buSzPts val="1100"/>
              <a:buChar char="●"/>
            </a:pPr>
            <a:r>
              <a:rPr lang="en"/>
              <a:t>Pg 76 course pack top of page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18790f98b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18790f98b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 </a:t>
            </a:r>
            <a:endParaRPr/>
          </a:p>
          <a:p>
            <a:pPr indent="0" lvl="0" marL="0" rtl="0" algn="l">
              <a:spcBef>
                <a:spcPts val="0"/>
              </a:spcBef>
              <a:spcAft>
                <a:spcPts val="0"/>
              </a:spcAft>
              <a:buNone/>
            </a:pPr>
            <a:r>
              <a:rPr lang="en"/>
              <a:t>This is the </a:t>
            </a:r>
            <a:r>
              <a:rPr b="1" lang="en">
                <a:solidFill>
                  <a:srgbClr val="FF0000"/>
                </a:solidFill>
              </a:rPr>
              <a:t>column of the fornix </a:t>
            </a:r>
            <a:endParaRPr b="1">
              <a:solidFill>
                <a:srgbClr val="FF0000"/>
              </a:solidFill>
            </a:endParaRPr>
          </a:p>
          <a:p>
            <a:pPr indent="0" lvl="0" marL="0" rtl="0" algn="l">
              <a:spcBef>
                <a:spcPts val="0"/>
              </a:spcBef>
              <a:spcAft>
                <a:spcPts val="0"/>
              </a:spcAft>
              <a:buNone/>
            </a:pPr>
            <a:r>
              <a:rPr lang="en"/>
              <a:t>Carrying information about memory, facts, hippocampal info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8676b21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18676b21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Structure</a:t>
            </a:r>
            <a:r>
              <a:rPr b="1" lang="en">
                <a:solidFill>
                  <a:srgbClr val="FF0000"/>
                </a:solidFill>
              </a:rPr>
              <a:t>: Anterior limb of the IC</a:t>
            </a:r>
            <a:endParaRPr b="1">
              <a:solidFill>
                <a:srgbClr val="FF0000"/>
              </a:solidFill>
            </a:endParaRPr>
          </a:p>
          <a:p>
            <a:pPr indent="0" lvl="0" marL="0" rtl="0" algn="l">
              <a:spcBef>
                <a:spcPts val="0"/>
              </a:spcBef>
              <a:spcAft>
                <a:spcPts val="0"/>
              </a:spcAft>
              <a:buNone/>
            </a:pPr>
            <a:r>
              <a:rPr b="1" lang="en"/>
              <a:t>A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Pg 6: Thalamus handout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8790f98b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18790f98b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a:p>
            <a:pPr indent="0" lvl="0" marL="0" rtl="0" algn="l">
              <a:spcBef>
                <a:spcPts val="0"/>
              </a:spcBef>
              <a:spcAft>
                <a:spcPts val="0"/>
              </a:spcAft>
              <a:buNone/>
            </a:pPr>
            <a:r>
              <a:rPr b="1" lang="en">
                <a:solidFill>
                  <a:srgbClr val="FF0000"/>
                </a:solidFill>
              </a:rPr>
              <a:t>Reticular nucleus </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t>Reference under the image</a:t>
            </a:r>
            <a:endParaRPr b="1"/>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18790f98bb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18790f98bb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endParaRPr/>
          </a:p>
          <a:p>
            <a:pPr indent="0" lvl="0" marL="0" rtl="0" algn="l">
              <a:spcBef>
                <a:spcPts val="0"/>
              </a:spcBef>
              <a:spcAft>
                <a:spcPts val="0"/>
              </a:spcAft>
              <a:buNone/>
            </a:pPr>
            <a:r>
              <a:rPr b="1" lang="en">
                <a:solidFill>
                  <a:srgbClr val="FF0000"/>
                </a:solidFill>
              </a:rPr>
              <a:t>Anterior thalamic nucleus</a:t>
            </a:r>
            <a:r>
              <a:rPr lang="en"/>
              <a:t> </a:t>
            </a:r>
            <a:endParaRPr/>
          </a:p>
          <a:p>
            <a:pPr indent="0" lvl="0" marL="0" rtl="0" algn="l">
              <a:spcBef>
                <a:spcPts val="0"/>
              </a:spcBef>
              <a:spcAft>
                <a:spcPts val="0"/>
              </a:spcAft>
              <a:buNone/>
            </a:pPr>
            <a:r>
              <a:rPr lang="en"/>
              <a:t>Pg. 3 thalamus handout (Anterior thalamic division)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932b29ffc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932b29ffc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18790f98bb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18790f98b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a:t>
            </a:r>
            <a:endParaRPr/>
          </a:p>
          <a:p>
            <a:pPr indent="0" lvl="0" marL="0" rtl="0" algn="l">
              <a:spcBef>
                <a:spcPts val="0"/>
              </a:spcBef>
              <a:spcAft>
                <a:spcPts val="0"/>
              </a:spcAft>
              <a:buNone/>
            </a:pPr>
            <a:r>
              <a:rPr lang="en"/>
              <a:t>This is the </a:t>
            </a:r>
            <a:r>
              <a:rPr lang="en">
                <a:solidFill>
                  <a:srgbClr val="FF0000"/>
                </a:solidFill>
              </a:rPr>
              <a:t>VPL</a:t>
            </a:r>
            <a:r>
              <a:rPr lang="en"/>
              <a:t> </a:t>
            </a:r>
            <a:endParaRPr/>
          </a:p>
          <a:p>
            <a:pPr indent="0" lvl="0" marL="0" rtl="0" algn="l">
              <a:spcBef>
                <a:spcPts val="0"/>
              </a:spcBef>
              <a:spcAft>
                <a:spcPts val="0"/>
              </a:spcAft>
              <a:buNone/>
            </a:pPr>
            <a:r>
              <a:rPr lang="en"/>
              <a:t>Notice that it is LATERAL to the VPM (Medial and inferior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18790f98bb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18790f98bb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a:p>
            <a:pPr indent="0" lvl="0" marL="0" rtl="0" algn="l">
              <a:spcBef>
                <a:spcPts val="0"/>
              </a:spcBef>
              <a:spcAft>
                <a:spcPts val="0"/>
              </a:spcAft>
              <a:buNone/>
            </a:pPr>
            <a:r>
              <a:rPr lang="en"/>
              <a:t>This is the </a:t>
            </a:r>
            <a:r>
              <a:rPr lang="en">
                <a:solidFill>
                  <a:srgbClr val="FF0000"/>
                </a:solidFill>
              </a:rPr>
              <a:t>piriform cortex</a:t>
            </a:r>
            <a:r>
              <a:rPr lang="en"/>
              <a:t> , the lateral olfactory stria is sending olfactory info to this cortex (you can see the lat. olfactory </a:t>
            </a:r>
            <a:r>
              <a:rPr lang="en"/>
              <a:t>stria</a:t>
            </a:r>
            <a:r>
              <a:rPr lang="en"/>
              <a:t> making its way to the cortex)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18790f98b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18790f98b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a:t>
            </a:r>
            <a:r>
              <a:rPr lang="en"/>
              <a:t>: Structure is the </a:t>
            </a:r>
            <a:r>
              <a:rPr lang="en"/>
              <a:t>basal</a:t>
            </a:r>
            <a:r>
              <a:rPr lang="en"/>
              <a:t> forebrain (contains the </a:t>
            </a:r>
            <a:r>
              <a:rPr b="1" lang="en">
                <a:solidFill>
                  <a:srgbClr val="FF0000"/>
                </a:solidFill>
              </a:rPr>
              <a:t>basal nucleus of meynert</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Ach is involved in inhibiting the reticular nucleus, this allows for the thalamus to be disinhibited and active (increased arousal and attention)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9d929e32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9d929e32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a:p>
            <a:pPr indent="0" lvl="0" marL="0" rtl="0" algn="l">
              <a:spcBef>
                <a:spcPts val="0"/>
              </a:spcBef>
              <a:spcAft>
                <a:spcPts val="0"/>
              </a:spcAft>
              <a:buNone/>
            </a:pPr>
            <a:r>
              <a:rPr lang="en"/>
              <a:t>Indicated structure is the </a:t>
            </a:r>
            <a:r>
              <a:rPr b="1" lang="en">
                <a:solidFill>
                  <a:srgbClr val="FF0000"/>
                </a:solidFill>
              </a:rPr>
              <a:t>dorsomedial</a:t>
            </a:r>
            <a:r>
              <a:rPr b="1" lang="en">
                <a:solidFill>
                  <a:srgbClr val="FF0000"/>
                </a:solidFill>
              </a:rPr>
              <a:t> nucleus</a:t>
            </a:r>
            <a:r>
              <a:rPr lang="en"/>
              <a:t> </a:t>
            </a:r>
            <a:endParaRPr/>
          </a:p>
          <a:p>
            <a:pPr indent="0" lvl="0" marL="0" rtl="0" algn="l">
              <a:spcBef>
                <a:spcPts val="0"/>
              </a:spcBef>
              <a:spcAft>
                <a:spcPts val="0"/>
              </a:spcAft>
              <a:buNone/>
            </a:pPr>
            <a:r>
              <a:rPr lang="en"/>
              <a:t>Pg. 3 thalamus handout (Medial thalamic division)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18790f98b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8790f98b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 Structure is the </a:t>
            </a:r>
            <a:r>
              <a:rPr b="1" lang="en">
                <a:solidFill>
                  <a:srgbClr val="FF0000"/>
                </a:solidFill>
              </a:rPr>
              <a:t>posterior limb of the IC</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Pg 6: Thalamus handout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8790f98b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18790f98b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a:t>
            </a:r>
            <a:endParaRPr/>
          </a:p>
          <a:p>
            <a:pPr indent="0" lvl="0" marL="0" rtl="0" algn="l">
              <a:spcBef>
                <a:spcPts val="0"/>
              </a:spcBef>
              <a:spcAft>
                <a:spcPts val="0"/>
              </a:spcAft>
              <a:buNone/>
            </a:pPr>
            <a:r>
              <a:rPr lang="en"/>
              <a:t>Telencephalon; this is the </a:t>
            </a:r>
            <a:r>
              <a:rPr b="1" lang="en">
                <a:solidFill>
                  <a:srgbClr val="FF0000"/>
                </a:solidFill>
              </a:rPr>
              <a:t>lamina terminalis</a:t>
            </a:r>
            <a:r>
              <a:rPr lang="en"/>
              <a:t> (anterior border of the </a:t>
            </a:r>
            <a:r>
              <a:rPr lang="en"/>
              <a:t>third</a:t>
            </a:r>
            <a:r>
              <a:rPr lang="en"/>
              <a:t> ventricle)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18790f98bb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18790f98bb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 </a:t>
            </a:r>
            <a:endParaRPr/>
          </a:p>
          <a:p>
            <a:pPr indent="0" lvl="0" marL="0" rtl="0" algn="l">
              <a:spcBef>
                <a:spcPts val="0"/>
              </a:spcBef>
              <a:spcAft>
                <a:spcPts val="0"/>
              </a:spcAft>
              <a:buNone/>
            </a:pPr>
            <a:r>
              <a:rPr lang="en"/>
              <a:t>In voluntary </a:t>
            </a:r>
            <a:r>
              <a:rPr lang="en"/>
              <a:t>vertical</a:t>
            </a:r>
            <a:r>
              <a:rPr lang="en"/>
              <a:t> gaze, the RiMLF sends contralateral signal through the </a:t>
            </a:r>
            <a:r>
              <a:rPr b="1" lang="en">
                <a:solidFill>
                  <a:srgbClr val="FF0000"/>
                </a:solidFill>
              </a:rPr>
              <a:t>posterior </a:t>
            </a:r>
            <a:r>
              <a:rPr b="1" lang="en">
                <a:solidFill>
                  <a:srgbClr val="FF0000"/>
                </a:solidFill>
              </a:rPr>
              <a:t>commissure</a:t>
            </a:r>
            <a:r>
              <a:rPr b="1" lang="en">
                <a:solidFill>
                  <a:srgbClr val="FF0000"/>
                </a:solidFill>
              </a:rPr>
              <a:t> </a:t>
            </a:r>
            <a:r>
              <a:rPr lang="en"/>
              <a:t>(labled structure) to activate the superior rectus. It is the only fiber supplying conjugate gaze that goes through the posterior </a:t>
            </a:r>
            <a:r>
              <a:rPr lang="en"/>
              <a:t>commissure</a:t>
            </a:r>
            <a:r>
              <a:rPr lang="en"/>
              <a:t>. Taking out the posterior </a:t>
            </a:r>
            <a:r>
              <a:rPr lang="en"/>
              <a:t>commissure</a:t>
            </a:r>
            <a:r>
              <a:rPr lang="en"/>
              <a:t> takes out the contralateral fibers coming from both RiMLF’s. </a:t>
            </a:r>
            <a:endParaRPr/>
          </a:p>
          <a:p>
            <a:pPr indent="0" lvl="0" marL="0" rtl="0" algn="l">
              <a:spcBef>
                <a:spcPts val="0"/>
              </a:spcBef>
              <a:spcAft>
                <a:spcPts val="0"/>
              </a:spcAft>
              <a:buNone/>
            </a:pPr>
            <a:r>
              <a:rPr lang="en"/>
              <a:t>See conjugate gaze lecture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ctrTitle"/>
          </p:nvPr>
        </p:nvSpPr>
        <p:spPr>
          <a:xfrm>
            <a:off x="408450" y="383275"/>
            <a:ext cx="8327100" cy="913200"/>
          </a:xfrm>
          <a:prstGeom prst="rect">
            <a:avLst/>
          </a:prstGeom>
          <a:noFill/>
          <a:ln>
            <a:noFill/>
          </a:ln>
        </p:spPr>
        <p:txBody>
          <a:bodyPr anchorCtr="0" anchor="b" bIns="34275" lIns="68575" spcFirstLastPara="1" rIns="68575" wrap="square" tIns="34275">
            <a:noAutofit/>
          </a:bodyPr>
          <a:lstStyle/>
          <a:p>
            <a:pPr indent="0" lvl="0" marL="0" rtl="0" algn="ctr">
              <a:lnSpc>
                <a:spcPct val="100000"/>
              </a:lnSpc>
              <a:spcBef>
                <a:spcPts val="0"/>
              </a:spcBef>
              <a:spcAft>
                <a:spcPts val="0"/>
              </a:spcAft>
              <a:buClr>
                <a:schemeClr val="dk1"/>
              </a:buClr>
              <a:buSzPts val="1100"/>
              <a:buFont typeface="Arial"/>
              <a:buNone/>
            </a:pPr>
            <a:r>
              <a:rPr b="1" lang="en" sz="4200">
                <a:solidFill>
                  <a:srgbClr val="1A1A1A"/>
                </a:solidFill>
                <a:latin typeface="Raleway"/>
                <a:ea typeface="Raleway"/>
                <a:cs typeface="Raleway"/>
                <a:sym typeface="Raleway"/>
              </a:rPr>
              <a:t>Higher level multiple choice practice questions</a:t>
            </a:r>
            <a:endParaRPr b="1" sz="3200">
              <a:solidFill>
                <a:srgbClr val="1A1A1A"/>
              </a:solidFill>
              <a:latin typeface="Raleway"/>
              <a:ea typeface="Raleway"/>
              <a:cs typeface="Raleway"/>
              <a:sym typeface="Raleway"/>
            </a:endParaRPr>
          </a:p>
        </p:txBody>
      </p:sp>
      <p:sp>
        <p:nvSpPr>
          <p:cNvPr id="61" name="Google Shape;61;p14"/>
          <p:cNvSpPr txBox="1"/>
          <p:nvPr>
            <p:ph idx="1" type="subTitle"/>
          </p:nvPr>
        </p:nvSpPr>
        <p:spPr>
          <a:xfrm>
            <a:off x="0" y="4737875"/>
            <a:ext cx="2582400" cy="405600"/>
          </a:xfrm>
          <a:prstGeom prst="rect">
            <a:avLst/>
          </a:prstGeom>
          <a:noFill/>
          <a:ln>
            <a:noFill/>
          </a:ln>
        </p:spPr>
        <p:txBody>
          <a:bodyPr anchorCtr="0" anchor="t" bIns="34275" lIns="68575" spcFirstLastPara="1" rIns="68575" wrap="square" tIns="34275">
            <a:normAutofit fontScale="55000" lnSpcReduction="20000"/>
          </a:bodyPr>
          <a:lstStyle/>
          <a:p>
            <a:pPr indent="0" lvl="0" marL="0" rtl="0" algn="ctr">
              <a:lnSpc>
                <a:spcPct val="90000"/>
              </a:lnSpc>
              <a:spcBef>
                <a:spcPts val="0"/>
              </a:spcBef>
              <a:spcAft>
                <a:spcPts val="0"/>
              </a:spcAft>
              <a:buClr>
                <a:schemeClr val="dk1"/>
              </a:buClr>
              <a:buSzPct val="64285"/>
              <a:buNone/>
            </a:pPr>
            <a:r>
              <a:rPr lang="en"/>
              <a:t>Ryan Dickerson, BSOM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184675" y="31000"/>
            <a:ext cx="3720600" cy="5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Fibers run through this part of the internal capsule</a:t>
            </a:r>
            <a:endParaRPr/>
          </a:p>
        </p:txBody>
      </p:sp>
      <p:sp>
        <p:nvSpPr>
          <p:cNvPr id="126" name="Google Shape;126;p23"/>
          <p:cNvSpPr txBox="1"/>
          <p:nvPr>
            <p:ph idx="1" type="body"/>
          </p:nvPr>
        </p:nvSpPr>
        <p:spPr>
          <a:xfrm>
            <a:off x="43200" y="1441200"/>
            <a:ext cx="4314900" cy="32991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lphaUcParenR"/>
            </a:pPr>
            <a:r>
              <a:rPr lang="en"/>
              <a:t>Frontopontine fibers and communicating fibers between thalamus and cingulate gyrus </a:t>
            </a:r>
            <a:endParaRPr/>
          </a:p>
          <a:p>
            <a:pPr indent="-342900" lvl="0" marL="457200" rtl="0" algn="l">
              <a:spcBef>
                <a:spcPts val="0"/>
              </a:spcBef>
              <a:spcAft>
                <a:spcPts val="0"/>
              </a:spcAft>
              <a:buSzPts val="1800"/>
              <a:buAutoNum type="alphaUcParenR"/>
            </a:pPr>
            <a:r>
              <a:rPr lang="en"/>
              <a:t>Corticospinal fibers and communicating fibers between the VA/VL and motor cortices </a:t>
            </a:r>
            <a:endParaRPr/>
          </a:p>
          <a:p>
            <a:pPr indent="-342900" lvl="0" marL="457200" rtl="0" algn="l">
              <a:spcBef>
                <a:spcPts val="0"/>
              </a:spcBef>
              <a:spcAft>
                <a:spcPts val="0"/>
              </a:spcAft>
              <a:buSzPts val="1800"/>
              <a:buAutoNum type="alphaUcParenR"/>
            </a:pPr>
            <a:r>
              <a:rPr lang="en"/>
              <a:t>Frontopontine fibers and communications between VA/VL and motor cortices </a:t>
            </a:r>
            <a:endParaRPr/>
          </a:p>
          <a:p>
            <a:pPr indent="-342900" lvl="0" marL="457200" rtl="0" algn="l">
              <a:spcBef>
                <a:spcPts val="0"/>
              </a:spcBef>
              <a:spcAft>
                <a:spcPts val="0"/>
              </a:spcAft>
              <a:buSzPts val="1800"/>
              <a:buAutoNum type="alphaUcParenR"/>
            </a:pPr>
            <a:r>
              <a:rPr lang="en"/>
              <a:t>Parietal corticopontine fibers </a:t>
            </a:r>
            <a:endParaRPr/>
          </a:p>
          <a:p>
            <a:pPr indent="-342900" lvl="0" marL="457200" rtl="0" algn="l">
              <a:spcBef>
                <a:spcPts val="0"/>
              </a:spcBef>
              <a:spcAft>
                <a:spcPts val="0"/>
              </a:spcAft>
              <a:buSzPts val="1800"/>
              <a:buAutoNum type="alphaUcParenR"/>
            </a:pPr>
            <a:r>
              <a:rPr lang="en"/>
              <a:t>Thalamomamillary fibers </a:t>
            </a:r>
            <a:endParaRPr/>
          </a:p>
        </p:txBody>
      </p:sp>
      <p:pic>
        <p:nvPicPr>
          <p:cNvPr id="127" name="Google Shape;127;p23"/>
          <p:cNvPicPr preferRelativeResize="0"/>
          <p:nvPr/>
        </p:nvPicPr>
        <p:blipFill>
          <a:blip r:embed="rId3">
            <a:alphaModFix/>
          </a:blip>
          <a:stretch>
            <a:fillRect/>
          </a:stretch>
        </p:blipFill>
        <p:spPr>
          <a:xfrm>
            <a:off x="4487306" y="0"/>
            <a:ext cx="2617339" cy="5143501"/>
          </a:xfrm>
          <a:prstGeom prst="rect">
            <a:avLst/>
          </a:prstGeom>
          <a:noFill/>
          <a:ln>
            <a:noFill/>
          </a:ln>
        </p:spPr>
      </p:pic>
      <p:cxnSp>
        <p:nvCxnSpPr>
          <p:cNvPr id="128" name="Google Shape;128;p23"/>
          <p:cNvCxnSpPr/>
          <p:nvPr/>
        </p:nvCxnSpPr>
        <p:spPr>
          <a:xfrm flipH="1">
            <a:off x="5971150" y="2111850"/>
            <a:ext cx="1195800" cy="919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0" y="0"/>
            <a:ext cx="38628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indicated structure communicates directly with:</a:t>
            </a:r>
            <a:endParaRPr/>
          </a:p>
        </p:txBody>
      </p:sp>
      <p:sp>
        <p:nvSpPr>
          <p:cNvPr id="134" name="Google Shape;134;p24"/>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Mammillary bodies </a:t>
            </a:r>
            <a:endParaRPr/>
          </a:p>
          <a:p>
            <a:pPr indent="-342900" lvl="0" marL="457200" rtl="0" algn="l">
              <a:spcBef>
                <a:spcPts val="0"/>
              </a:spcBef>
              <a:spcAft>
                <a:spcPts val="0"/>
              </a:spcAft>
              <a:buSzPts val="1800"/>
              <a:buAutoNum type="alphaUcParenR"/>
            </a:pPr>
            <a:r>
              <a:rPr lang="en"/>
              <a:t>Globus pallidus </a:t>
            </a:r>
            <a:endParaRPr/>
          </a:p>
          <a:p>
            <a:pPr indent="-342900" lvl="0" marL="457200" rtl="0" algn="l">
              <a:spcBef>
                <a:spcPts val="0"/>
              </a:spcBef>
              <a:spcAft>
                <a:spcPts val="0"/>
              </a:spcAft>
              <a:buSzPts val="1800"/>
              <a:buAutoNum type="alphaUcParenR"/>
            </a:pPr>
            <a:r>
              <a:rPr lang="en"/>
              <a:t>Septal nuclei </a:t>
            </a:r>
            <a:endParaRPr/>
          </a:p>
          <a:p>
            <a:pPr indent="-342900" lvl="0" marL="457200" rtl="0" algn="l">
              <a:spcBef>
                <a:spcPts val="0"/>
              </a:spcBef>
              <a:spcAft>
                <a:spcPts val="0"/>
              </a:spcAft>
              <a:buSzPts val="1800"/>
              <a:buAutoNum type="alphaUcParenR"/>
            </a:pPr>
            <a:r>
              <a:rPr lang="en"/>
              <a:t>Caudate nucleus </a:t>
            </a:r>
            <a:endParaRPr/>
          </a:p>
          <a:p>
            <a:pPr indent="-342900" lvl="0" marL="457200" rtl="0" algn="l">
              <a:spcBef>
                <a:spcPts val="0"/>
              </a:spcBef>
              <a:spcAft>
                <a:spcPts val="0"/>
              </a:spcAft>
              <a:buSzPts val="1800"/>
              <a:buAutoNum type="alphaUcParenR"/>
            </a:pPr>
            <a:r>
              <a:rPr lang="en"/>
              <a:t>Entorhinal cortex</a:t>
            </a:r>
            <a:endParaRPr/>
          </a:p>
        </p:txBody>
      </p:sp>
      <p:pic>
        <p:nvPicPr>
          <p:cNvPr id="135" name="Google Shape;135;p24"/>
          <p:cNvPicPr preferRelativeResize="0"/>
          <p:nvPr/>
        </p:nvPicPr>
        <p:blipFill>
          <a:blip r:embed="rId3">
            <a:alphaModFix/>
          </a:blip>
          <a:stretch>
            <a:fillRect/>
          </a:stretch>
        </p:blipFill>
        <p:spPr>
          <a:xfrm>
            <a:off x="3994089" y="0"/>
            <a:ext cx="5149921" cy="5143499"/>
          </a:xfrm>
          <a:prstGeom prst="rect">
            <a:avLst/>
          </a:prstGeom>
          <a:noFill/>
          <a:ln>
            <a:noFill/>
          </a:ln>
        </p:spPr>
      </p:pic>
      <p:cxnSp>
        <p:nvCxnSpPr>
          <p:cNvPr id="136" name="Google Shape;136;p24"/>
          <p:cNvCxnSpPr/>
          <p:nvPr/>
        </p:nvCxnSpPr>
        <p:spPr>
          <a:xfrm flipH="1">
            <a:off x="6909725" y="1428350"/>
            <a:ext cx="703500" cy="633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Damage to the indicated structure would result in: </a:t>
            </a:r>
            <a:endParaRPr/>
          </a:p>
        </p:txBody>
      </p:sp>
      <p:sp>
        <p:nvSpPr>
          <p:cNvPr id="142" name="Google Shape;142;p25"/>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Cataplexy </a:t>
            </a:r>
            <a:endParaRPr/>
          </a:p>
          <a:p>
            <a:pPr indent="-342900" lvl="0" marL="457200" rtl="0" algn="l">
              <a:spcBef>
                <a:spcPts val="0"/>
              </a:spcBef>
              <a:spcAft>
                <a:spcPts val="0"/>
              </a:spcAft>
              <a:buSzPts val="1800"/>
              <a:buAutoNum type="alphaUcParenR"/>
            </a:pPr>
            <a:r>
              <a:rPr lang="en"/>
              <a:t>Seizure </a:t>
            </a:r>
            <a:endParaRPr/>
          </a:p>
          <a:p>
            <a:pPr indent="-342900" lvl="0" marL="457200" rtl="0" algn="l">
              <a:spcBef>
                <a:spcPts val="0"/>
              </a:spcBef>
              <a:spcAft>
                <a:spcPts val="0"/>
              </a:spcAft>
              <a:buSzPts val="1800"/>
              <a:buAutoNum type="alphaUcParenR"/>
            </a:pPr>
            <a:r>
              <a:rPr lang="en"/>
              <a:t>Inhibited memory retention</a:t>
            </a:r>
            <a:endParaRPr/>
          </a:p>
          <a:p>
            <a:pPr indent="-342900" lvl="0" marL="457200" rtl="0" algn="l">
              <a:spcBef>
                <a:spcPts val="0"/>
              </a:spcBef>
              <a:spcAft>
                <a:spcPts val="0"/>
              </a:spcAft>
              <a:buSzPts val="1800"/>
              <a:buAutoNum type="alphaUcParenR"/>
            </a:pPr>
            <a:r>
              <a:rPr lang="en"/>
              <a:t>Decreased arousal </a:t>
            </a:r>
            <a:endParaRPr/>
          </a:p>
          <a:p>
            <a:pPr indent="-342900" lvl="0" marL="457200" rtl="0" algn="l">
              <a:spcBef>
                <a:spcPts val="0"/>
              </a:spcBef>
              <a:spcAft>
                <a:spcPts val="0"/>
              </a:spcAft>
              <a:buSzPts val="1800"/>
              <a:buAutoNum type="alphaUcParenR"/>
            </a:pPr>
            <a:r>
              <a:rPr lang="en"/>
              <a:t>Increased arousal and attention</a:t>
            </a:r>
            <a:endParaRPr/>
          </a:p>
        </p:txBody>
      </p:sp>
      <p:pic>
        <p:nvPicPr>
          <p:cNvPr id="143" name="Google Shape;143;p25"/>
          <p:cNvPicPr preferRelativeResize="0"/>
          <p:nvPr/>
        </p:nvPicPr>
        <p:blipFill>
          <a:blip r:embed="rId3">
            <a:alphaModFix/>
          </a:blip>
          <a:stretch>
            <a:fillRect/>
          </a:stretch>
        </p:blipFill>
        <p:spPr>
          <a:xfrm>
            <a:off x="4468124" y="19525"/>
            <a:ext cx="4605350" cy="5104450"/>
          </a:xfrm>
          <a:prstGeom prst="rect">
            <a:avLst/>
          </a:prstGeom>
          <a:noFill/>
          <a:ln>
            <a:noFill/>
          </a:ln>
        </p:spPr>
      </p:pic>
      <p:cxnSp>
        <p:nvCxnSpPr>
          <p:cNvPr id="144" name="Google Shape;144;p25"/>
          <p:cNvCxnSpPr/>
          <p:nvPr/>
        </p:nvCxnSpPr>
        <p:spPr>
          <a:xfrm flipH="1">
            <a:off x="6522350" y="851375"/>
            <a:ext cx="281700" cy="907800"/>
          </a:xfrm>
          <a:prstGeom prst="straightConnector1">
            <a:avLst/>
          </a:prstGeom>
          <a:noFill/>
          <a:ln cap="flat" cmpd="sng" w="9525">
            <a:solidFill>
              <a:srgbClr val="FF0000"/>
            </a:solidFill>
            <a:prstDash val="solid"/>
            <a:round/>
            <a:headEnd len="med" w="med" type="none"/>
            <a:tailEnd len="med" w="med" type="triangle"/>
          </a:ln>
        </p:spPr>
      </p:cxnSp>
      <p:sp>
        <p:nvSpPr>
          <p:cNvPr id="145" name="Google Shape;145;p25"/>
          <p:cNvSpPr txBox="1"/>
          <p:nvPr/>
        </p:nvSpPr>
        <p:spPr>
          <a:xfrm>
            <a:off x="6607050" y="204025"/>
            <a:ext cx="88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Lato"/>
                <a:ea typeface="Lato"/>
                <a:cs typeface="Lato"/>
                <a:sym typeface="Lato"/>
              </a:rPr>
              <a:t>Grey Matter</a:t>
            </a:r>
            <a:endParaRPr>
              <a:solidFill>
                <a:srgbClr val="FF0000"/>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Blockage of this structure would cause</a:t>
            </a:r>
            <a:endParaRPr/>
          </a:p>
        </p:txBody>
      </p:sp>
      <p:sp>
        <p:nvSpPr>
          <p:cNvPr id="151" name="Google Shape;151;p26"/>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Chorea </a:t>
            </a:r>
            <a:endParaRPr/>
          </a:p>
          <a:p>
            <a:pPr indent="-342900" lvl="0" marL="457200" rtl="0" algn="l">
              <a:spcBef>
                <a:spcPts val="0"/>
              </a:spcBef>
              <a:spcAft>
                <a:spcPts val="0"/>
              </a:spcAft>
              <a:buSzPts val="1800"/>
              <a:buAutoNum type="alphaUcParenR"/>
            </a:pPr>
            <a:r>
              <a:rPr lang="en"/>
              <a:t>Parkinsons </a:t>
            </a:r>
            <a:endParaRPr/>
          </a:p>
          <a:p>
            <a:pPr indent="-342900" lvl="0" marL="457200" rtl="0" algn="l">
              <a:spcBef>
                <a:spcPts val="0"/>
              </a:spcBef>
              <a:spcAft>
                <a:spcPts val="0"/>
              </a:spcAft>
              <a:buSzPts val="1800"/>
              <a:buAutoNum type="alphaUcParenR"/>
            </a:pPr>
            <a:r>
              <a:rPr lang="en"/>
              <a:t>Dejerine-</a:t>
            </a:r>
            <a:r>
              <a:rPr lang="en"/>
              <a:t>Roussy</a:t>
            </a:r>
            <a:r>
              <a:rPr lang="en"/>
              <a:t> Syndrome </a:t>
            </a:r>
            <a:endParaRPr/>
          </a:p>
          <a:p>
            <a:pPr indent="-342900" lvl="0" marL="457200" rtl="0" algn="l">
              <a:spcBef>
                <a:spcPts val="0"/>
              </a:spcBef>
              <a:spcAft>
                <a:spcPts val="0"/>
              </a:spcAft>
              <a:buSzPts val="1800"/>
              <a:buAutoNum type="alphaUcParenR"/>
            </a:pPr>
            <a:r>
              <a:rPr lang="en"/>
              <a:t>Non-communicating </a:t>
            </a:r>
            <a:r>
              <a:rPr lang="en"/>
              <a:t>neurocephalus</a:t>
            </a:r>
            <a:r>
              <a:rPr lang="en"/>
              <a:t> </a:t>
            </a:r>
            <a:endParaRPr/>
          </a:p>
          <a:p>
            <a:pPr indent="-342900" lvl="0" marL="457200" rtl="0" algn="l">
              <a:spcBef>
                <a:spcPts val="0"/>
              </a:spcBef>
              <a:spcAft>
                <a:spcPts val="0"/>
              </a:spcAft>
              <a:buSzPts val="1800"/>
              <a:buAutoNum type="alphaUcParenR"/>
            </a:pPr>
            <a:r>
              <a:rPr lang="en"/>
              <a:t>Hemiballismus </a:t>
            </a:r>
            <a:endParaRPr/>
          </a:p>
        </p:txBody>
      </p:sp>
      <p:sp>
        <p:nvSpPr>
          <p:cNvPr id="152" name="Google Shape;152;p26"/>
          <p:cNvSpPr txBox="1"/>
          <p:nvPr/>
        </p:nvSpPr>
        <p:spPr>
          <a:xfrm>
            <a:off x="3480437" y="1743599"/>
            <a:ext cx="5043900" cy="368700"/>
          </a:xfrm>
          <a:prstGeom prst="rect">
            <a:avLst/>
          </a:prstGeom>
          <a:noFill/>
          <a:ln>
            <a:noFill/>
          </a:ln>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t/>
            </a:r>
            <a:endParaRPr b="1" sz="2600">
              <a:solidFill>
                <a:srgbClr val="1A1A1A"/>
              </a:solidFill>
              <a:latin typeface="Raleway"/>
              <a:ea typeface="Raleway"/>
              <a:cs typeface="Raleway"/>
              <a:sym typeface="Raleway"/>
            </a:endParaRPr>
          </a:p>
        </p:txBody>
      </p:sp>
      <p:sp>
        <p:nvSpPr>
          <p:cNvPr id="153" name="Google Shape;153;p26"/>
          <p:cNvSpPr txBox="1"/>
          <p:nvPr/>
        </p:nvSpPr>
        <p:spPr>
          <a:xfrm>
            <a:off x="3480437" y="2267494"/>
            <a:ext cx="5043900" cy="1558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300">
              <a:solidFill>
                <a:srgbClr val="595959"/>
              </a:solidFill>
              <a:latin typeface="Lato"/>
              <a:ea typeface="Lato"/>
              <a:cs typeface="Lato"/>
              <a:sym typeface="Lato"/>
            </a:endParaRPr>
          </a:p>
        </p:txBody>
      </p:sp>
      <p:pic>
        <p:nvPicPr>
          <p:cNvPr id="154" name="Google Shape;154;p26"/>
          <p:cNvPicPr preferRelativeResize="0"/>
          <p:nvPr/>
        </p:nvPicPr>
        <p:blipFill>
          <a:blip r:embed="rId3">
            <a:alphaModFix/>
          </a:blip>
          <a:stretch>
            <a:fillRect/>
          </a:stretch>
        </p:blipFill>
        <p:spPr>
          <a:xfrm>
            <a:off x="3466725" y="834875"/>
            <a:ext cx="5071377" cy="3544549"/>
          </a:xfrm>
          <a:prstGeom prst="rect">
            <a:avLst/>
          </a:prstGeom>
          <a:noFill/>
          <a:ln>
            <a:noFill/>
          </a:ln>
        </p:spPr>
      </p:pic>
      <p:cxnSp>
        <p:nvCxnSpPr>
          <p:cNvPr id="155" name="Google Shape;155;p26"/>
          <p:cNvCxnSpPr/>
          <p:nvPr/>
        </p:nvCxnSpPr>
        <p:spPr>
          <a:xfrm>
            <a:off x="5633434" y="1641986"/>
            <a:ext cx="108900" cy="5382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0" y="0"/>
            <a:ext cx="2964300" cy="109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Indicated structure is a:</a:t>
            </a:r>
            <a:endParaRPr/>
          </a:p>
        </p:txBody>
      </p:sp>
      <p:sp>
        <p:nvSpPr>
          <p:cNvPr id="161" name="Google Shape;161;p27"/>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Auditory relay nucleus</a:t>
            </a:r>
            <a:endParaRPr/>
          </a:p>
          <a:p>
            <a:pPr indent="-342900" lvl="0" marL="457200" rtl="0" algn="l">
              <a:spcBef>
                <a:spcPts val="0"/>
              </a:spcBef>
              <a:spcAft>
                <a:spcPts val="0"/>
              </a:spcAft>
              <a:buSzPts val="1800"/>
              <a:buAutoNum type="alphaUcParenR"/>
            </a:pPr>
            <a:r>
              <a:rPr lang="en"/>
              <a:t>Visual association nucleus </a:t>
            </a:r>
            <a:endParaRPr/>
          </a:p>
          <a:p>
            <a:pPr indent="-342900" lvl="0" marL="457200" rtl="0" algn="l">
              <a:spcBef>
                <a:spcPts val="0"/>
              </a:spcBef>
              <a:spcAft>
                <a:spcPts val="0"/>
              </a:spcAft>
              <a:buSzPts val="1800"/>
              <a:buAutoNum type="alphaUcParenR"/>
            </a:pPr>
            <a:r>
              <a:rPr lang="en"/>
              <a:t>Auditory association nucleus </a:t>
            </a:r>
            <a:endParaRPr/>
          </a:p>
          <a:p>
            <a:pPr indent="-342900" lvl="0" marL="457200" rtl="0" algn="l">
              <a:spcBef>
                <a:spcPts val="0"/>
              </a:spcBef>
              <a:spcAft>
                <a:spcPts val="0"/>
              </a:spcAft>
              <a:buSzPts val="1800"/>
              <a:buAutoNum type="alphaUcParenR"/>
            </a:pPr>
            <a:r>
              <a:rPr lang="en"/>
              <a:t>Motor inhibitory nucleus </a:t>
            </a:r>
            <a:endParaRPr/>
          </a:p>
          <a:p>
            <a:pPr indent="-342900" lvl="0" marL="457200" rtl="0" algn="l">
              <a:spcBef>
                <a:spcPts val="0"/>
              </a:spcBef>
              <a:spcAft>
                <a:spcPts val="0"/>
              </a:spcAft>
              <a:buSzPts val="1800"/>
              <a:buAutoNum type="alphaUcParenR"/>
            </a:pPr>
            <a:r>
              <a:rPr lang="en"/>
              <a:t>Visual relay nucleus </a:t>
            </a:r>
            <a:endParaRPr/>
          </a:p>
        </p:txBody>
      </p:sp>
      <p:pic>
        <p:nvPicPr>
          <p:cNvPr id="162" name="Google Shape;162;p27"/>
          <p:cNvPicPr preferRelativeResize="0"/>
          <p:nvPr/>
        </p:nvPicPr>
        <p:blipFill>
          <a:blip r:embed="rId3">
            <a:alphaModFix/>
          </a:blip>
          <a:stretch>
            <a:fillRect/>
          </a:stretch>
        </p:blipFill>
        <p:spPr>
          <a:xfrm>
            <a:off x="3293675" y="686275"/>
            <a:ext cx="5850326" cy="4145926"/>
          </a:xfrm>
          <a:prstGeom prst="rect">
            <a:avLst/>
          </a:prstGeom>
          <a:noFill/>
          <a:ln>
            <a:noFill/>
          </a:ln>
        </p:spPr>
      </p:pic>
      <p:cxnSp>
        <p:nvCxnSpPr>
          <p:cNvPr id="163" name="Google Shape;163;p27"/>
          <p:cNvCxnSpPr/>
          <p:nvPr/>
        </p:nvCxnSpPr>
        <p:spPr>
          <a:xfrm rot="10800000">
            <a:off x="7457125" y="2922100"/>
            <a:ext cx="28200" cy="7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0" y="0"/>
            <a:ext cx="2964300" cy="109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Indicated structure is a:</a:t>
            </a:r>
            <a:endParaRPr/>
          </a:p>
        </p:txBody>
      </p:sp>
      <p:sp>
        <p:nvSpPr>
          <p:cNvPr id="169" name="Google Shape;169;p28"/>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Auditory relay nucleus</a:t>
            </a:r>
            <a:endParaRPr/>
          </a:p>
          <a:p>
            <a:pPr indent="-342900" lvl="0" marL="457200" rtl="0" algn="l">
              <a:spcBef>
                <a:spcPts val="0"/>
              </a:spcBef>
              <a:spcAft>
                <a:spcPts val="0"/>
              </a:spcAft>
              <a:buSzPts val="1800"/>
              <a:buAutoNum type="alphaUcParenR"/>
            </a:pPr>
            <a:r>
              <a:rPr lang="en"/>
              <a:t>Visual association nucleus </a:t>
            </a:r>
            <a:endParaRPr/>
          </a:p>
          <a:p>
            <a:pPr indent="-342900" lvl="0" marL="457200" rtl="0" algn="l">
              <a:spcBef>
                <a:spcPts val="0"/>
              </a:spcBef>
              <a:spcAft>
                <a:spcPts val="0"/>
              </a:spcAft>
              <a:buSzPts val="1800"/>
              <a:buAutoNum type="alphaUcParenR"/>
            </a:pPr>
            <a:r>
              <a:rPr lang="en"/>
              <a:t>Auditory association nucleus </a:t>
            </a:r>
            <a:endParaRPr/>
          </a:p>
          <a:p>
            <a:pPr indent="-342900" lvl="0" marL="457200" rtl="0" algn="l">
              <a:spcBef>
                <a:spcPts val="0"/>
              </a:spcBef>
              <a:spcAft>
                <a:spcPts val="0"/>
              </a:spcAft>
              <a:buSzPts val="1800"/>
              <a:buAutoNum type="alphaUcParenR"/>
            </a:pPr>
            <a:r>
              <a:rPr lang="en"/>
              <a:t>Motor inhibitory nucleus </a:t>
            </a:r>
            <a:endParaRPr/>
          </a:p>
          <a:p>
            <a:pPr indent="-342900" lvl="0" marL="457200" rtl="0" algn="l">
              <a:spcBef>
                <a:spcPts val="0"/>
              </a:spcBef>
              <a:spcAft>
                <a:spcPts val="0"/>
              </a:spcAft>
              <a:buSzPts val="1800"/>
              <a:buAutoNum type="alphaUcParenR"/>
            </a:pPr>
            <a:r>
              <a:rPr lang="en"/>
              <a:t>Visual relay nucleus </a:t>
            </a:r>
            <a:endParaRPr/>
          </a:p>
        </p:txBody>
      </p:sp>
      <p:pic>
        <p:nvPicPr>
          <p:cNvPr id="170" name="Google Shape;170;p28"/>
          <p:cNvPicPr preferRelativeResize="0"/>
          <p:nvPr/>
        </p:nvPicPr>
        <p:blipFill>
          <a:blip r:embed="rId3">
            <a:alphaModFix/>
          </a:blip>
          <a:stretch>
            <a:fillRect/>
          </a:stretch>
        </p:blipFill>
        <p:spPr>
          <a:xfrm>
            <a:off x="4098274" y="0"/>
            <a:ext cx="4640591" cy="5143500"/>
          </a:xfrm>
          <a:prstGeom prst="rect">
            <a:avLst/>
          </a:prstGeom>
          <a:noFill/>
          <a:ln>
            <a:noFill/>
          </a:ln>
        </p:spPr>
      </p:pic>
      <p:cxnSp>
        <p:nvCxnSpPr>
          <p:cNvPr id="171" name="Google Shape;171;p28"/>
          <p:cNvCxnSpPr/>
          <p:nvPr/>
        </p:nvCxnSpPr>
        <p:spPr>
          <a:xfrm flipH="1" rot="10800000">
            <a:off x="5532625" y="3332400"/>
            <a:ext cx="629700" cy="7923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9"/>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fibers run through this structure</a:t>
            </a:r>
            <a:endParaRPr/>
          </a:p>
        </p:txBody>
      </p:sp>
      <p:sp>
        <p:nvSpPr>
          <p:cNvPr id="177" name="Google Shape;177;p29"/>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Olfactory fibers from lateral olfactory stria </a:t>
            </a:r>
            <a:endParaRPr/>
          </a:p>
          <a:p>
            <a:pPr indent="-342900" lvl="0" marL="457200" rtl="0" algn="l">
              <a:spcBef>
                <a:spcPts val="0"/>
              </a:spcBef>
              <a:spcAft>
                <a:spcPts val="0"/>
              </a:spcAft>
              <a:buSzPts val="1800"/>
              <a:buAutoNum type="alphaUcParenR"/>
            </a:pPr>
            <a:r>
              <a:rPr lang="en"/>
              <a:t>Occipital communications</a:t>
            </a:r>
            <a:endParaRPr/>
          </a:p>
          <a:p>
            <a:pPr indent="-342900" lvl="0" marL="457200" rtl="0" algn="l">
              <a:spcBef>
                <a:spcPts val="0"/>
              </a:spcBef>
              <a:spcAft>
                <a:spcPts val="0"/>
              </a:spcAft>
              <a:buSzPts val="1800"/>
              <a:buAutoNum type="alphaUcParenR"/>
            </a:pPr>
            <a:r>
              <a:rPr lang="en"/>
              <a:t>Olfactory fibers from the medial olfactory stria </a:t>
            </a:r>
            <a:endParaRPr/>
          </a:p>
          <a:p>
            <a:pPr indent="-342900" lvl="0" marL="457200" rtl="0" algn="l">
              <a:spcBef>
                <a:spcPts val="0"/>
              </a:spcBef>
              <a:spcAft>
                <a:spcPts val="0"/>
              </a:spcAft>
              <a:buSzPts val="1800"/>
              <a:buAutoNum type="alphaUcParenR"/>
            </a:pPr>
            <a:r>
              <a:rPr lang="en"/>
              <a:t>Hippocampal communications </a:t>
            </a:r>
            <a:endParaRPr/>
          </a:p>
          <a:p>
            <a:pPr indent="-342900" lvl="0" marL="457200" rtl="0" algn="l">
              <a:spcBef>
                <a:spcPts val="0"/>
              </a:spcBef>
              <a:spcAft>
                <a:spcPts val="0"/>
              </a:spcAft>
              <a:buSzPts val="1800"/>
              <a:buAutoNum type="alphaUcParenR"/>
            </a:pPr>
            <a:r>
              <a:rPr lang="en"/>
              <a:t>Amygdaloid communications </a:t>
            </a:r>
            <a:endParaRPr/>
          </a:p>
        </p:txBody>
      </p:sp>
      <p:pic>
        <p:nvPicPr>
          <p:cNvPr id="178" name="Google Shape;178;p29"/>
          <p:cNvPicPr preferRelativeResize="0"/>
          <p:nvPr/>
        </p:nvPicPr>
        <p:blipFill>
          <a:blip r:embed="rId3">
            <a:alphaModFix/>
          </a:blip>
          <a:stretch>
            <a:fillRect/>
          </a:stretch>
        </p:blipFill>
        <p:spPr>
          <a:xfrm>
            <a:off x="3720075" y="969300"/>
            <a:ext cx="5369875" cy="3572849"/>
          </a:xfrm>
          <a:prstGeom prst="rect">
            <a:avLst/>
          </a:prstGeom>
          <a:noFill/>
          <a:ln>
            <a:noFill/>
          </a:ln>
        </p:spPr>
      </p:pic>
      <p:cxnSp>
        <p:nvCxnSpPr>
          <p:cNvPr id="179" name="Google Shape;179;p29"/>
          <p:cNvCxnSpPr/>
          <p:nvPr/>
        </p:nvCxnSpPr>
        <p:spPr>
          <a:xfrm rot="10800000">
            <a:off x="6467600" y="3009650"/>
            <a:ext cx="634800" cy="1017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Indicated structure communicates with:</a:t>
            </a:r>
            <a:endParaRPr/>
          </a:p>
        </p:txBody>
      </p:sp>
      <p:sp>
        <p:nvSpPr>
          <p:cNvPr id="185" name="Google Shape;185;p30"/>
          <p:cNvSpPr txBox="1"/>
          <p:nvPr>
            <p:ph idx="1" type="body"/>
          </p:nvPr>
        </p:nvSpPr>
        <p:spPr>
          <a:xfrm>
            <a:off x="0" y="1336000"/>
            <a:ext cx="2999700" cy="36873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lphaUcParenR"/>
            </a:pPr>
            <a:r>
              <a:rPr lang="en"/>
              <a:t>Mamillary bodies and cortex </a:t>
            </a:r>
            <a:endParaRPr/>
          </a:p>
          <a:p>
            <a:pPr indent="-342900" lvl="0" marL="457200" rtl="0" algn="l">
              <a:spcBef>
                <a:spcPts val="0"/>
              </a:spcBef>
              <a:spcAft>
                <a:spcPts val="0"/>
              </a:spcAft>
              <a:buSzPts val="1800"/>
              <a:buAutoNum type="alphaUcParenR"/>
            </a:pPr>
            <a:r>
              <a:rPr lang="en"/>
              <a:t>Infundibulum and thalamus </a:t>
            </a:r>
            <a:endParaRPr/>
          </a:p>
          <a:p>
            <a:pPr indent="-342900" lvl="0" marL="457200" rtl="0" algn="l">
              <a:spcBef>
                <a:spcPts val="0"/>
              </a:spcBef>
              <a:spcAft>
                <a:spcPts val="0"/>
              </a:spcAft>
              <a:buSzPts val="1800"/>
              <a:buAutoNum type="alphaUcParenR"/>
            </a:pPr>
            <a:r>
              <a:rPr lang="en"/>
              <a:t>Habenular nuclei and thalamus </a:t>
            </a:r>
            <a:endParaRPr/>
          </a:p>
          <a:p>
            <a:pPr indent="-342900" lvl="0" marL="457200" rtl="0" algn="l">
              <a:spcBef>
                <a:spcPts val="0"/>
              </a:spcBef>
              <a:spcAft>
                <a:spcPts val="0"/>
              </a:spcAft>
              <a:buSzPts val="1800"/>
              <a:buAutoNum type="alphaUcParenR"/>
            </a:pPr>
            <a:r>
              <a:rPr lang="en"/>
              <a:t>Mammillary bodies and thalamus </a:t>
            </a:r>
            <a:endParaRPr/>
          </a:p>
          <a:p>
            <a:pPr indent="-342900" lvl="0" marL="457200" rtl="0" algn="l">
              <a:spcBef>
                <a:spcPts val="0"/>
              </a:spcBef>
              <a:spcAft>
                <a:spcPts val="0"/>
              </a:spcAft>
              <a:buSzPts val="1800"/>
              <a:buAutoNum type="alphaUcParenR"/>
            </a:pPr>
            <a:r>
              <a:rPr lang="en"/>
              <a:t>Hippocampus and fornix</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86" name="Google Shape;186;p30"/>
          <p:cNvPicPr preferRelativeResize="0"/>
          <p:nvPr/>
        </p:nvPicPr>
        <p:blipFill>
          <a:blip r:embed="rId3">
            <a:alphaModFix/>
          </a:blip>
          <a:stretch>
            <a:fillRect/>
          </a:stretch>
        </p:blipFill>
        <p:spPr>
          <a:xfrm>
            <a:off x="3062223" y="436250"/>
            <a:ext cx="5951701" cy="4095200"/>
          </a:xfrm>
          <a:prstGeom prst="rect">
            <a:avLst/>
          </a:prstGeom>
          <a:noFill/>
          <a:ln>
            <a:noFill/>
          </a:ln>
        </p:spPr>
      </p:pic>
      <p:cxnSp>
        <p:nvCxnSpPr>
          <p:cNvPr id="187" name="Google Shape;187;p30"/>
          <p:cNvCxnSpPr/>
          <p:nvPr/>
        </p:nvCxnSpPr>
        <p:spPr>
          <a:xfrm rot="10800000">
            <a:off x="5509400" y="2652600"/>
            <a:ext cx="914700" cy="879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indicated structure is a:</a:t>
            </a:r>
            <a:endParaRPr/>
          </a:p>
          <a:p>
            <a:pPr indent="0" lvl="0" marL="0" rtl="0" algn="l">
              <a:spcBef>
                <a:spcPts val="0"/>
              </a:spcBef>
              <a:spcAft>
                <a:spcPts val="0"/>
              </a:spcAft>
              <a:buNone/>
            </a:pPr>
            <a:r>
              <a:t/>
            </a:r>
            <a:endParaRPr/>
          </a:p>
        </p:txBody>
      </p:sp>
      <p:sp>
        <p:nvSpPr>
          <p:cNvPr id="193" name="Google Shape;193;p31"/>
          <p:cNvSpPr txBox="1"/>
          <p:nvPr>
            <p:ph idx="1" type="body"/>
          </p:nvPr>
        </p:nvSpPr>
        <p:spPr>
          <a:xfrm>
            <a:off x="0" y="1336000"/>
            <a:ext cx="2999700" cy="36873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AutoNum type="alphaUcParenR"/>
            </a:pPr>
            <a:r>
              <a:rPr lang="en"/>
              <a:t>Relay nucleus that communicates with the primary motor cortex </a:t>
            </a:r>
            <a:endParaRPr/>
          </a:p>
          <a:p>
            <a:pPr indent="-317182" lvl="0" marL="457200" rtl="0" algn="l">
              <a:spcBef>
                <a:spcPts val="0"/>
              </a:spcBef>
              <a:spcAft>
                <a:spcPts val="0"/>
              </a:spcAft>
              <a:buSzPct val="100000"/>
              <a:buAutoNum type="alphaUcParenR"/>
            </a:pPr>
            <a:r>
              <a:rPr lang="en"/>
              <a:t>Association cortex communicating with the pre-frontal cortex</a:t>
            </a:r>
            <a:endParaRPr/>
          </a:p>
          <a:p>
            <a:pPr indent="-317182" lvl="0" marL="457200" rtl="0" algn="l">
              <a:spcBef>
                <a:spcPts val="0"/>
              </a:spcBef>
              <a:spcAft>
                <a:spcPts val="0"/>
              </a:spcAft>
              <a:buSzPct val="100000"/>
              <a:buAutoNum type="alphaUcParenR"/>
            </a:pPr>
            <a:r>
              <a:rPr lang="en"/>
              <a:t>Relay nucleus communicating with the primary limbic cortex </a:t>
            </a:r>
            <a:endParaRPr/>
          </a:p>
          <a:p>
            <a:pPr indent="-317182" lvl="0" marL="457200" rtl="0" algn="l">
              <a:spcBef>
                <a:spcPts val="0"/>
              </a:spcBef>
              <a:spcAft>
                <a:spcPts val="0"/>
              </a:spcAft>
              <a:buSzPct val="100000"/>
              <a:buAutoNum type="alphaUcParenR"/>
            </a:pPr>
            <a:r>
              <a:rPr lang="en"/>
              <a:t>Association cortex communicating with the primary limbic cortex </a:t>
            </a:r>
            <a:endParaRPr/>
          </a:p>
          <a:p>
            <a:pPr indent="-317182" lvl="0" marL="457200" rtl="0" algn="l">
              <a:spcBef>
                <a:spcPts val="0"/>
              </a:spcBef>
              <a:spcAft>
                <a:spcPts val="0"/>
              </a:spcAft>
              <a:buSzPct val="100000"/>
              <a:buAutoNum type="alphaUcParenR"/>
            </a:pPr>
            <a:r>
              <a:rPr lang="en"/>
              <a:t>Relay nucleus communicating with the primary somatosensory cortex</a:t>
            </a:r>
            <a:endParaRPr/>
          </a:p>
          <a:p>
            <a:pPr indent="0" lvl="0" marL="0" rtl="0" algn="l">
              <a:spcBef>
                <a:spcPts val="1200"/>
              </a:spcBef>
              <a:spcAft>
                <a:spcPts val="1200"/>
              </a:spcAft>
              <a:buNone/>
            </a:pPr>
            <a:r>
              <a:t/>
            </a:r>
            <a:endParaRPr/>
          </a:p>
        </p:txBody>
      </p:sp>
      <p:pic>
        <p:nvPicPr>
          <p:cNvPr id="194" name="Google Shape;194;p31"/>
          <p:cNvPicPr preferRelativeResize="0"/>
          <p:nvPr/>
        </p:nvPicPr>
        <p:blipFill>
          <a:blip r:embed="rId3">
            <a:alphaModFix/>
          </a:blip>
          <a:stretch>
            <a:fillRect/>
          </a:stretch>
        </p:blipFill>
        <p:spPr>
          <a:xfrm>
            <a:off x="3318150" y="581650"/>
            <a:ext cx="5769251" cy="4193949"/>
          </a:xfrm>
          <a:prstGeom prst="rect">
            <a:avLst/>
          </a:prstGeom>
          <a:noFill/>
          <a:ln>
            <a:noFill/>
          </a:ln>
        </p:spPr>
      </p:pic>
      <p:cxnSp>
        <p:nvCxnSpPr>
          <p:cNvPr id="195" name="Google Shape;195;p31"/>
          <p:cNvCxnSpPr/>
          <p:nvPr/>
        </p:nvCxnSpPr>
        <p:spPr>
          <a:xfrm>
            <a:off x="6211825" y="2455025"/>
            <a:ext cx="268800" cy="445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lies deep to the indicated </a:t>
            </a:r>
            <a:r>
              <a:rPr lang="en"/>
              <a:t>structure</a:t>
            </a:r>
            <a:r>
              <a:rPr lang="en"/>
              <a:t>?</a:t>
            </a:r>
            <a:endParaRPr/>
          </a:p>
        </p:txBody>
      </p:sp>
      <p:sp>
        <p:nvSpPr>
          <p:cNvPr id="201" name="Google Shape;201;p32"/>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Hippocampus </a:t>
            </a:r>
            <a:endParaRPr/>
          </a:p>
          <a:p>
            <a:pPr indent="-342900" lvl="0" marL="457200" rtl="0" algn="l">
              <a:spcBef>
                <a:spcPts val="0"/>
              </a:spcBef>
              <a:spcAft>
                <a:spcPts val="0"/>
              </a:spcAft>
              <a:buSzPts val="1800"/>
              <a:buAutoNum type="alphaUcParenR"/>
            </a:pPr>
            <a:r>
              <a:rPr lang="en"/>
              <a:t>Lateral geniculate nucleus </a:t>
            </a:r>
            <a:endParaRPr/>
          </a:p>
          <a:p>
            <a:pPr indent="-342900" lvl="0" marL="457200" rtl="0" algn="l">
              <a:spcBef>
                <a:spcPts val="0"/>
              </a:spcBef>
              <a:spcAft>
                <a:spcPts val="0"/>
              </a:spcAft>
              <a:buSzPts val="1800"/>
              <a:buAutoNum type="alphaUcParenR"/>
            </a:pPr>
            <a:r>
              <a:rPr lang="en"/>
              <a:t>Ventral pallidum </a:t>
            </a:r>
            <a:endParaRPr/>
          </a:p>
          <a:p>
            <a:pPr indent="-342900" lvl="0" marL="457200" rtl="0" algn="l">
              <a:spcBef>
                <a:spcPts val="0"/>
              </a:spcBef>
              <a:spcAft>
                <a:spcPts val="0"/>
              </a:spcAft>
              <a:buSzPts val="1800"/>
              <a:buAutoNum type="alphaUcParenR"/>
            </a:pPr>
            <a:r>
              <a:rPr lang="en"/>
              <a:t>Amygdala </a:t>
            </a:r>
            <a:endParaRPr/>
          </a:p>
          <a:p>
            <a:pPr indent="-342900" lvl="0" marL="457200" rtl="0" algn="l">
              <a:spcBef>
                <a:spcPts val="0"/>
              </a:spcBef>
              <a:spcAft>
                <a:spcPts val="0"/>
              </a:spcAft>
              <a:buSzPts val="1800"/>
              <a:buAutoNum type="alphaUcParenR"/>
            </a:pPr>
            <a:r>
              <a:rPr lang="en"/>
              <a:t>Mammillary bodies </a:t>
            </a:r>
            <a:endParaRPr/>
          </a:p>
        </p:txBody>
      </p:sp>
      <p:pic>
        <p:nvPicPr>
          <p:cNvPr id="202" name="Google Shape;202;p32"/>
          <p:cNvPicPr preferRelativeResize="0"/>
          <p:nvPr/>
        </p:nvPicPr>
        <p:blipFill>
          <a:blip r:embed="rId3">
            <a:alphaModFix/>
          </a:blip>
          <a:stretch>
            <a:fillRect/>
          </a:stretch>
        </p:blipFill>
        <p:spPr>
          <a:xfrm>
            <a:off x="3544726" y="710675"/>
            <a:ext cx="5431775" cy="4102124"/>
          </a:xfrm>
          <a:prstGeom prst="rect">
            <a:avLst/>
          </a:prstGeom>
          <a:noFill/>
          <a:ln>
            <a:noFill/>
          </a:ln>
        </p:spPr>
      </p:pic>
      <p:cxnSp>
        <p:nvCxnSpPr>
          <p:cNvPr id="203" name="Google Shape;203;p32"/>
          <p:cNvCxnSpPr/>
          <p:nvPr/>
        </p:nvCxnSpPr>
        <p:spPr>
          <a:xfrm flipH="1" rot="10800000">
            <a:off x="5762700" y="2589425"/>
            <a:ext cx="288600" cy="499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628650" y="0"/>
            <a:ext cx="7886700" cy="5346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7030A0"/>
              </a:buClr>
              <a:buSzPts val="3300"/>
              <a:buFont typeface="Bodoni"/>
              <a:buNone/>
            </a:pPr>
            <a:r>
              <a:rPr b="1" i="1" lang="en">
                <a:solidFill>
                  <a:srgbClr val="7030A0"/>
                </a:solidFill>
                <a:latin typeface="Bodoni"/>
                <a:ea typeface="Bodoni"/>
                <a:cs typeface="Bodoni"/>
                <a:sym typeface="Bodoni"/>
              </a:rPr>
              <a:t>Mission Statement</a:t>
            </a:r>
            <a:endParaRPr b="1" i="1">
              <a:solidFill>
                <a:srgbClr val="7030A0"/>
              </a:solidFill>
              <a:latin typeface="Bodoni"/>
              <a:ea typeface="Bodoni"/>
              <a:cs typeface="Bodoni"/>
              <a:sym typeface="Bodoni"/>
            </a:endParaRPr>
          </a:p>
        </p:txBody>
      </p:sp>
      <p:sp>
        <p:nvSpPr>
          <p:cNvPr id="67" name="Google Shape;67;p15"/>
          <p:cNvSpPr txBox="1"/>
          <p:nvPr>
            <p:ph idx="1" type="body"/>
          </p:nvPr>
        </p:nvSpPr>
        <p:spPr>
          <a:xfrm>
            <a:off x="628650" y="534678"/>
            <a:ext cx="7886700" cy="4098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accent4"/>
              </a:buClr>
              <a:buSzPts val="2100"/>
              <a:buNone/>
            </a:pPr>
            <a:r>
              <a:rPr b="1" lang="en">
                <a:solidFill>
                  <a:schemeClr val="accent4"/>
                </a:solidFill>
              </a:rPr>
              <a:t>SCRUBS</a:t>
            </a:r>
            <a:r>
              <a:rPr lang="en"/>
              <a:t> is a student-driven initiative that aims to develop supplemental resources for current and future cohorts that will pass through Brody. Members of </a:t>
            </a:r>
            <a:r>
              <a:rPr b="1" lang="en">
                <a:solidFill>
                  <a:schemeClr val="accent4"/>
                </a:solidFill>
              </a:rPr>
              <a:t>SCRUBS</a:t>
            </a:r>
            <a:r>
              <a:rPr lang="en"/>
              <a:t> participate in a variety of sub-committees working to create resources for students, by students. These resources aim to offer unique perspectives from students that have walked in the same shoes, developing resources that we wish we had been exposed to during our time in the course.</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1200"/>
              </a:spcAft>
              <a:buClr>
                <a:schemeClr val="dk1"/>
              </a:buClr>
              <a:buSzPts val="2100"/>
              <a:buNone/>
            </a:pPr>
            <a:r>
              <a:rPr lang="en"/>
              <a:t>The hope is this organization will become a staple of the Brody student body, exemplifying the unique collaborative community that Brody offers. If this is a mission that aligns with your goals and you have the desire to help those that will come behind you, as well as a goal to leave your mark on Brody as a whole, we invite you to join the team!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3"/>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Indicated structure communicates with:</a:t>
            </a:r>
            <a:endParaRPr/>
          </a:p>
        </p:txBody>
      </p:sp>
      <p:sp>
        <p:nvSpPr>
          <p:cNvPr id="209" name="Google Shape;209;p33"/>
          <p:cNvSpPr txBox="1"/>
          <p:nvPr>
            <p:ph idx="1" type="body"/>
          </p:nvPr>
        </p:nvSpPr>
        <p:spPr>
          <a:xfrm>
            <a:off x="0" y="1336000"/>
            <a:ext cx="2999700" cy="36873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lphaUcParenR"/>
            </a:pPr>
            <a:r>
              <a:rPr lang="en"/>
              <a:t>Mamillary bodies and cortex </a:t>
            </a:r>
            <a:endParaRPr/>
          </a:p>
          <a:p>
            <a:pPr indent="-342900" lvl="0" marL="457200" rtl="0" algn="l">
              <a:spcBef>
                <a:spcPts val="0"/>
              </a:spcBef>
              <a:spcAft>
                <a:spcPts val="0"/>
              </a:spcAft>
              <a:buSzPts val="1800"/>
              <a:buAutoNum type="alphaUcParenR"/>
            </a:pPr>
            <a:r>
              <a:rPr lang="en"/>
              <a:t>Infundibulum and thalamus </a:t>
            </a:r>
            <a:endParaRPr/>
          </a:p>
          <a:p>
            <a:pPr indent="-342900" lvl="0" marL="457200" rtl="0" algn="l">
              <a:spcBef>
                <a:spcPts val="0"/>
              </a:spcBef>
              <a:spcAft>
                <a:spcPts val="0"/>
              </a:spcAft>
              <a:buSzPts val="1800"/>
              <a:buAutoNum type="alphaUcParenR"/>
            </a:pPr>
            <a:r>
              <a:rPr lang="en"/>
              <a:t>Habenular nuclei and thalamus </a:t>
            </a:r>
            <a:endParaRPr/>
          </a:p>
          <a:p>
            <a:pPr indent="-342900" lvl="0" marL="457200" rtl="0" algn="l">
              <a:spcBef>
                <a:spcPts val="0"/>
              </a:spcBef>
              <a:spcAft>
                <a:spcPts val="0"/>
              </a:spcAft>
              <a:buSzPts val="1800"/>
              <a:buAutoNum type="alphaUcParenR"/>
            </a:pPr>
            <a:r>
              <a:rPr lang="en"/>
              <a:t>Mammillary bodies and thalamus </a:t>
            </a:r>
            <a:endParaRPr/>
          </a:p>
          <a:p>
            <a:pPr indent="-342900" lvl="0" marL="457200" rtl="0" algn="l">
              <a:spcBef>
                <a:spcPts val="0"/>
              </a:spcBef>
              <a:spcAft>
                <a:spcPts val="0"/>
              </a:spcAft>
              <a:buSzPts val="1800"/>
              <a:buAutoNum type="alphaUcParenR"/>
            </a:pPr>
            <a:r>
              <a:rPr lang="en"/>
              <a:t>Hippocampus</a:t>
            </a:r>
            <a:r>
              <a:rPr lang="en"/>
              <a:t> and fornix</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10" name="Google Shape;210;p33"/>
          <p:cNvPicPr preferRelativeResize="0"/>
          <p:nvPr/>
        </p:nvPicPr>
        <p:blipFill>
          <a:blip r:embed="rId3">
            <a:alphaModFix/>
          </a:blip>
          <a:stretch>
            <a:fillRect/>
          </a:stretch>
        </p:blipFill>
        <p:spPr>
          <a:xfrm>
            <a:off x="3495025" y="734275"/>
            <a:ext cx="5613600" cy="3742400"/>
          </a:xfrm>
          <a:prstGeom prst="rect">
            <a:avLst/>
          </a:prstGeom>
          <a:noFill/>
          <a:ln>
            <a:noFill/>
          </a:ln>
        </p:spPr>
      </p:pic>
      <p:cxnSp>
        <p:nvCxnSpPr>
          <p:cNvPr id="211" name="Google Shape;211;p33"/>
          <p:cNvCxnSpPr/>
          <p:nvPr/>
        </p:nvCxnSpPr>
        <p:spPr>
          <a:xfrm flipH="1" rot="10800000">
            <a:off x="5461875" y="3721375"/>
            <a:ext cx="438600" cy="919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4"/>
          <p:cNvSpPr txBox="1"/>
          <p:nvPr>
            <p:ph type="title"/>
          </p:nvPr>
        </p:nvSpPr>
        <p:spPr>
          <a:xfrm>
            <a:off x="0" y="0"/>
            <a:ext cx="3682800" cy="5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This </a:t>
            </a:r>
            <a:r>
              <a:rPr lang="en"/>
              <a:t>vessel</a:t>
            </a:r>
            <a:r>
              <a:rPr lang="en"/>
              <a:t> contributes </a:t>
            </a:r>
            <a:r>
              <a:rPr lang="en" u="sng"/>
              <a:t>directly</a:t>
            </a:r>
            <a:r>
              <a:rPr lang="en"/>
              <a:t> to:</a:t>
            </a:r>
            <a:endParaRPr/>
          </a:p>
        </p:txBody>
      </p:sp>
      <p:sp>
        <p:nvSpPr>
          <p:cNvPr id="217" name="Google Shape;217;p34"/>
          <p:cNvSpPr txBox="1"/>
          <p:nvPr>
            <p:ph idx="1" type="body"/>
          </p:nvPr>
        </p:nvSpPr>
        <p:spPr>
          <a:xfrm>
            <a:off x="128075" y="1336000"/>
            <a:ext cx="3098100" cy="2261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Basal vein of rosenthal </a:t>
            </a:r>
            <a:endParaRPr/>
          </a:p>
          <a:p>
            <a:pPr indent="-342900" lvl="0" marL="457200" rtl="0" algn="l">
              <a:spcBef>
                <a:spcPts val="0"/>
              </a:spcBef>
              <a:spcAft>
                <a:spcPts val="0"/>
              </a:spcAft>
              <a:buSzPts val="1800"/>
              <a:buAutoNum type="alphaUcParenR"/>
            </a:pPr>
            <a:r>
              <a:rPr lang="en"/>
              <a:t>Choroidal artery</a:t>
            </a:r>
            <a:endParaRPr/>
          </a:p>
          <a:p>
            <a:pPr indent="-342900" lvl="0" marL="457200" rtl="0" algn="l">
              <a:spcBef>
                <a:spcPts val="0"/>
              </a:spcBef>
              <a:spcAft>
                <a:spcPts val="0"/>
              </a:spcAft>
              <a:buSzPts val="1800"/>
              <a:buAutoNum type="alphaUcParenR"/>
            </a:pPr>
            <a:r>
              <a:rPr lang="en"/>
              <a:t>Recurrent artery of </a:t>
            </a:r>
            <a:r>
              <a:rPr lang="en"/>
              <a:t>heubner</a:t>
            </a:r>
            <a:endParaRPr/>
          </a:p>
          <a:p>
            <a:pPr indent="-342900" lvl="0" marL="457200" rtl="0" algn="l">
              <a:spcBef>
                <a:spcPts val="0"/>
              </a:spcBef>
              <a:spcAft>
                <a:spcPts val="0"/>
              </a:spcAft>
              <a:buSzPts val="1800"/>
              <a:buAutoNum type="alphaUcParenR"/>
            </a:pPr>
            <a:r>
              <a:rPr lang="en"/>
              <a:t>Great vein of Galen </a:t>
            </a:r>
            <a:endParaRPr/>
          </a:p>
          <a:p>
            <a:pPr indent="-342900" lvl="0" marL="457200" rtl="0" algn="l">
              <a:spcBef>
                <a:spcPts val="0"/>
              </a:spcBef>
              <a:spcAft>
                <a:spcPts val="0"/>
              </a:spcAft>
              <a:buSzPts val="1800"/>
              <a:buAutoNum type="alphaUcParenR"/>
            </a:pPr>
            <a:r>
              <a:rPr lang="en"/>
              <a:t>Internal cerebral vein </a:t>
            </a:r>
            <a:endParaRPr/>
          </a:p>
        </p:txBody>
      </p:sp>
      <p:pic>
        <p:nvPicPr>
          <p:cNvPr id="218" name="Google Shape;218;p34"/>
          <p:cNvPicPr preferRelativeResize="0"/>
          <p:nvPr/>
        </p:nvPicPr>
        <p:blipFill>
          <a:blip r:embed="rId3">
            <a:alphaModFix/>
          </a:blip>
          <a:stretch>
            <a:fillRect/>
          </a:stretch>
        </p:blipFill>
        <p:spPr>
          <a:xfrm>
            <a:off x="4402950" y="1275450"/>
            <a:ext cx="4741050" cy="3762250"/>
          </a:xfrm>
          <a:prstGeom prst="rect">
            <a:avLst/>
          </a:prstGeom>
          <a:noFill/>
          <a:ln>
            <a:noFill/>
          </a:ln>
        </p:spPr>
      </p:pic>
      <p:sp>
        <p:nvSpPr>
          <p:cNvPr id="219" name="Google Shape;219;p34"/>
          <p:cNvSpPr txBox="1"/>
          <p:nvPr/>
        </p:nvSpPr>
        <p:spPr>
          <a:xfrm>
            <a:off x="3795789" y="2028908"/>
            <a:ext cx="5472300" cy="4359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t/>
            </a:r>
            <a:endParaRPr b="1" sz="2600">
              <a:solidFill>
                <a:srgbClr val="1A1A1A"/>
              </a:solidFill>
              <a:latin typeface="Raleway"/>
              <a:ea typeface="Raleway"/>
              <a:cs typeface="Raleway"/>
              <a:sym typeface="Raleway"/>
            </a:endParaRPr>
          </a:p>
        </p:txBody>
      </p:sp>
      <p:sp>
        <p:nvSpPr>
          <p:cNvPr id="220" name="Google Shape;220;p34"/>
          <p:cNvSpPr txBox="1"/>
          <p:nvPr/>
        </p:nvSpPr>
        <p:spPr>
          <a:xfrm>
            <a:off x="3795789" y="2647963"/>
            <a:ext cx="5472300" cy="184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300">
              <a:solidFill>
                <a:srgbClr val="595959"/>
              </a:solidFill>
              <a:latin typeface="Lato"/>
              <a:ea typeface="Lato"/>
              <a:cs typeface="Lato"/>
              <a:sym typeface="Lato"/>
            </a:endParaRPr>
          </a:p>
        </p:txBody>
      </p:sp>
      <p:pic>
        <p:nvPicPr>
          <p:cNvPr id="221" name="Google Shape;221;p34"/>
          <p:cNvPicPr preferRelativeResize="0"/>
          <p:nvPr/>
        </p:nvPicPr>
        <p:blipFill>
          <a:blip r:embed="rId4">
            <a:alphaModFix/>
          </a:blip>
          <a:stretch>
            <a:fillRect/>
          </a:stretch>
        </p:blipFill>
        <p:spPr>
          <a:xfrm>
            <a:off x="3806864" y="955125"/>
            <a:ext cx="5447531" cy="4188376"/>
          </a:xfrm>
          <a:prstGeom prst="rect">
            <a:avLst/>
          </a:prstGeom>
          <a:noFill/>
          <a:ln>
            <a:noFill/>
          </a:ln>
        </p:spPr>
      </p:pic>
      <p:cxnSp>
        <p:nvCxnSpPr>
          <p:cNvPr id="222" name="Google Shape;222;p34"/>
          <p:cNvCxnSpPr/>
          <p:nvPr/>
        </p:nvCxnSpPr>
        <p:spPr>
          <a:xfrm flipH="1" rot="10800000">
            <a:off x="3505850" y="3077074"/>
            <a:ext cx="2306100" cy="159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5"/>
          <p:cNvSpPr txBox="1"/>
          <p:nvPr>
            <p:ph type="title"/>
          </p:nvPr>
        </p:nvSpPr>
        <p:spPr>
          <a:xfrm>
            <a:off x="0" y="0"/>
            <a:ext cx="2964300" cy="109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740"/>
              <a:t>The indicated structure releases what neurotransmitter</a:t>
            </a:r>
            <a:endParaRPr sz="1740"/>
          </a:p>
        </p:txBody>
      </p:sp>
      <p:sp>
        <p:nvSpPr>
          <p:cNvPr id="228" name="Google Shape;228;p35"/>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Histamine </a:t>
            </a:r>
            <a:endParaRPr/>
          </a:p>
          <a:p>
            <a:pPr indent="-342900" lvl="0" marL="457200" rtl="0" algn="l">
              <a:spcBef>
                <a:spcPts val="0"/>
              </a:spcBef>
              <a:spcAft>
                <a:spcPts val="0"/>
              </a:spcAft>
              <a:buSzPts val="1800"/>
              <a:buAutoNum type="alphaUcParenR"/>
            </a:pPr>
            <a:r>
              <a:rPr lang="en"/>
              <a:t>Norepi</a:t>
            </a:r>
            <a:endParaRPr/>
          </a:p>
          <a:p>
            <a:pPr indent="-342900" lvl="0" marL="457200" rtl="0" algn="l">
              <a:spcBef>
                <a:spcPts val="0"/>
              </a:spcBef>
              <a:spcAft>
                <a:spcPts val="0"/>
              </a:spcAft>
              <a:buSzPts val="1800"/>
              <a:buAutoNum type="alphaUcParenR"/>
            </a:pPr>
            <a:r>
              <a:rPr lang="en"/>
              <a:t>Ach </a:t>
            </a:r>
            <a:endParaRPr/>
          </a:p>
          <a:p>
            <a:pPr indent="-342900" lvl="0" marL="457200" rtl="0" algn="l">
              <a:spcBef>
                <a:spcPts val="0"/>
              </a:spcBef>
              <a:spcAft>
                <a:spcPts val="0"/>
              </a:spcAft>
              <a:buSzPts val="1800"/>
              <a:buAutoNum type="alphaUcParenR"/>
            </a:pPr>
            <a:r>
              <a:rPr lang="en"/>
              <a:t>Dopamine</a:t>
            </a:r>
            <a:r>
              <a:rPr lang="en"/>
              <a:t> </a:t>
            </a:r>
            <a:endParaRPr/>
          </a:p>
          <a:p>
            <a:pPr indent="-342900" lvl="0" marL="457200" rtl="0" algn="l">
              <a:spcBef>
                <a:spcPts val="0"/>
              </a:spcBef>
              <a:spcAft>
                <a:spcPts val="0"/>
              </a:spcAft>
              <a:buSzPts val="1800"/>
              <a:buAutoNum type="alphaUcParenR"/>
            </a:pPr>
            <a:r>
              <a:rPr lang="en"/>
              <a:t>Serotonin</a:t>
            </a:r>
            <a:r>
              <a:rPr lang="en"/>
              <a:t> </a:t>
            </a:r>
            <a:endParaRPr/>
          </a:p>
        </p:txBody>
      </p:sp>
      <p:pic>
        <p:nvPicPr>
          <p:cNvPr id="229" name="Google Shape;229;p35"/>
          <p:cNvPicPr preferRelativeResize="0"/>
          <p:nvPr/>
        </p:nvPicPr>
        <p:blipFill>
          <a:blip r:embed="rId3">
            <a:alphaModFix/>
          </a:blip>
          <a:stretch>
            <a:fillRect/>
          </a:stretch>
        </p:blipFill>
        <p:spPr>
          <a:xfrm>
            <a:off x="4345899" y="19525"/>
            <a:ext cx="4605350" cy="5104450"/>
          </a:xfrm>
          <a:prstGeom prst="rect">
            <a:avLst/>
          </a:prstGeom>
          <a:noFill/>
          <a:ln>
            <a:noFill/>
          </a:ln>
        </p:spPr>
      </p:pic>
      <p:cxnSp>
        <p:nvCxnSpPr>
          <p:cNvPr id="230" name="Google Shape;230;p35"/>
          <p:cNvCxnSpPr/>
          <p:nvPr/>
        </p:nvCxnSpPr>
        <p:spPr>
          <a:xfrm flipH="1" rot="10800000">
            <a:off x="4013100" y="3777900"/>
            <a:ext cx="1117800" cy="9411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 </a:t>
            </a:r>
            <a:r>
              <a:rPr lang="en"/>
              <a:t>receives</a:t>
            </a:r>
            <a:r>
              <a:rPr lang="en"/>
              <a:t> what info:</a:t>
            </a:r>
            <a:endParaRPr/>
          </a:p>
        </p:txBody>
      </p:sp>
      <p:sp>
        <p:nvSpPr>
          <p:cNvPr id="236" name="Google Shape;236;p36"/>
          <p:cNvSpPr txBox="1"/>
          <p:nvPr>
            <p:ph idx="1" type="body"/>
          </p:nvPr>
        </p:nvSpPr>
        <p:spPr>
          <a:xfrm>
            <a:off x="-17700" y="131595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Contralateral facial sensation </a:t>
            </a:r>
            <a:endParaRPr/>
          </a:p>
          <a:p>
            <a:pPr indent="-342900" lvl="0" marL="457200" rtl="0" algn="l">
              <a:spcBef>
                <a:spcPts val="0"/>
              </a:spcBef>
              <a:spcAft>
                <a:spcPts val="0"/>
              </a:spcAft>
              <a:buSzPts val="1800"/>
              <a:buAutoNum type="alphaUcParenR"/>
            </a:pPr>
            <a:r>
              <a:rPr lang="en"/>
              <a:t>Ipsilateral body sensation </a:t>
            </a:r>
            <a:endParaRPr/>
          </a:p>
          <a:p>
            <a:pPr indent="-342900" lvl="0" marL="457200" rtl="0" algn="l">
              <a:spcBef>
                <a:spcPts val="0"/>
              </a:spcBef>
              <a:spcAft>
                <a:spcPts val="0"/>
              </a:spcAft>
              <a:buSzPts val="1800"/>
              <a:buAutoNum type="alphaUcParenR"/>
            </a:pPr>
            <a:r>
              <a:rPr lang="en"/>
              <a:t>Ipsilateral facial sensation </a:t>
            </a:r>
            <a:endParaRPr/>
          </a:p>
          <a:p>
            <a:pPr indent="-342900" lvl="0" marL="457200" rtl="0" algn="l">
              <a:spcBef>
                <a:spcPts val="0"/>
              </a:spcBef>
              <a:spcAft>
                <a:spcPts val="0"/>
              </a:spcAft>
              <a:buSzPts val="1800"/>
              <a:buAutoNum type="alphaUcParenR"/>
            </a:pPr>
            <a:r>
              <a:rPr lang="en"/>
              <a:t>Contralateral motor </a:t>
            </a:r>
            <a:r>
              <a:rPr lang="en"/>
              <a:t>output</a:t>
            </a:r>
            <a:r>
              <a:rPr lang="en"/>
              <a:t> </a:t>
            </a:r>
            <a:endParaRPr/>
          </a:p>
          <a:p>
            <a:pPr indent="-342900" lvl="0" marL="457200" rtl="0" algn="l">
              <a:spcBef>
                <a:spcPts val="0"/>
              </a:spcBef>
              <a:spcAft>
                <a:spcPts val="0"/>
              </a:spcAft>
              <a:buSzPts val="1800"/>
              <a:buAutoNum type="alphaUcParenR"/>
            </a:pPr>
            <a:r>
              <a:rPr lang="en"/>
              <a:t>Contralateral body sensation</a:t>
            </a:r>
            <a:endParaRPr/>
          </a:p>
        </p:txBody>
      </p:sp>
      <p:pic>
        <p:nvPicPr>
          <p:cNvPr id="237" name="Google Shape;237;p36"/>
          <p:cNvPicPr preferRelativeResize="0"/>
          <p:nvPr/>
        </p:nvPicPr>
        <p:blipFill>
          <a:blip r:embed="rId3">
            <a:alphaModFix/>
          </a:blip>
          <a:stretch>
            <a:fillRect/>
          </a:stretch>
        </p:blipFill>
        <p:spPr>
          <a:xfrm>
            <a:off x="4140699" y="19525"/>
            <a:ext cx="4605350" cy="5104450"/>
          </a:xfrm>
          <a:prstGeom prst="rect">
            <a:avLst/>
          </a:prstGeom>
          <a:noFill/>
          <a:ln>
            <a:noFill/>
          </a:ln>
        </p:spPr>
      </p:pic>
      <p:cxnSp>
        <p:nvCxnSpPr>
          <p:cNvPr id="238" name="Google Shape;238;p36"/>
          <p:cNvCxnSpPr/>
          <p:nvPr/>
        </p:nvCxnSpPr>
        <p:spPr>
          <a:xfrm flipH="1">
            <a:off x="5447525" y="1315950"/>
            <a:ext cx="198300" cy="15141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7"/>
          <p:cNvSpPr txBox="1"/>
          <p:nvPr>
            <p:ph type="title"/>
          </p:nvPr>
        </p:nvSpPr>
        <p:spPr>
          <a:xfrm>
            <a:off x="0" y="0"/>
            <a:ext cx="4061100" cy="997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This structure is a major connection between limbic </a:t>
            </a:r>
            <a:r>
              <a:rPr lang="en"/>
              <a:t>structures</a:t>
            </a:r>
            <a:r>
              <a:rPr lang="en"/>
              <a:t> and the:</a:t>
            </a:r>
            <a:endParaRPr/>
          </a:p>
        </p:txBody>
      </p:sp>
      <p:sp>
        <p:nvSpPr>
          <p:cNvPr id="244" name="Google Shape;244;p37"/>
          <p:cNvSpPr txBox="1"/>
          <p:nvPr>
            <p:ph idx="1" type="body"/>
          </p:nvPr>
        </p:nvSpPr>
        <p:spPr>
          <a:xfrm>
            <a:off x="113925" y="1371375"/>
            <a:ext cx="3749100" cy="3368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Hippocampus </a:t>
            </a:r>
            <a:endParaRPr/>
          </a:p>
          <a:p>
            <a:pPr indent="-342900" lvl="0" marL="457200" rtl="0" algn="l">
              <a:spcBef>
                <a:spcPts val="0"/>
              </a:spcBef>
              <a:spcAft>
                <a:spcPts val="0"/>
              </a:spcAft>
              <a:buSzPts val="1800"/>
              <a:buAutoNum type="alphaUcParenR"/>
            </a:pPr>
            <a:r>
              <a:rPr lang="en"/>
              <a:t>Amygdala </a:t>
            </a:r>
            <a:endParaRPr/>
          </a:p>
          <a:p>
            <a:pPr indent="-342900" lvl="0" marL="457200" rtl="0" algn="l">
              <a:spcBef>
                <a:spcPts val="0"/>
              </a:spcBef>
              <a:spcAft>
                <a:spcPts val="0"/>
              </a:spcAft>
              <a:buSzPts val="1800"/>
              <a:buAutoNum type="alphaUcParenR"/>
            </a:pPr>
            <a:r>
              <a:rPr lang="en"/>
              <a:t>Dentate nucleus </a:t>
            </a:r>
            <a:endParaRPr/>
          </a:p>
          <a:p>
            <a:pPr indent="-342900" lvl="0" marL="457200" rtl="0" algn="l">
              <a:spcBef>
                <a:spcPts val="0"/>
              </a:spcBef>
              <a:spcAft>
                <a:spcPts val="0"/>
              </a:spcAft>
              <a:buSzPts val="1800"/>
              <a:buAutoNum type="alphaUcParenR"/>
            </a:pPr>
            <a:r>
              <a:rPr lang="en"/>
              <a:t>Substantia nigra </a:t>
            </a:r>
            <a:endParaRPr/>
          </a:p>
          <a:p>
            <a:pPr indent="-342900" lvl="0" marL="457200" rtl="0" algn="l">
              <a:spcBef>
                <a:spcPts val="0"/>
              </a:spcBef>
              <a:spcAft>
                <a:spcPts val="0"/>
              </a:spcAft>
              <a:buSzPts val="1800"/>
              <a:buAutoNum type="alphaUcParenR"/>
            </a:pPr>
            <a:r>
              <a:rPr lang="en"/>
              <a:t>Subthalamic nucleus </a:t>
            </a:r>
            <a:endParaRPr/>
          </a:p>
        </p:txBody>
      </p:sp>
      <p:sp>
        <p:nvSpPr>
          <p:cNvPr id="245" name="Google Shape;245;p37"/>
          <p:cNvSpPr txBox="1"/>
          <p:nvPr/>
        </p:nvSpPr>
        <p:spPr>
          <a:xfrm>
            <a:off x="4061025" y="1914481"/>
            <a:ext cx="4991100" cy="3864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t/>
            </a:r>
            <a:endParaRPr b="1" sz="2600">
              <a:solidFill>
                <a:srgbClr val="1A1A1A"/>
              </a:solidFill>
              <a:latin typeface="Raleway"/>
              <a:ea typeface="Raleway"/>
              <a:cs typeface="Raleway"/>
              <a:sym typeface="Raleway"/>
            </a:endParaRPr>
          </a:p>
        </p:txBody>
      </p:sp>
      <p:sp>
        <p:nvSpPr>
          <p:cNvPr id="246" name="Google Shape;246;p37"/>
          <p:cNvSpPr txBox="1"/>
          <p:nvPr/>
        </p:nvSpPr>
        <p:spPr>
          <a:xfrm>
            <a:off x="4061025" y="2463473"/>
            <a:ext cx="4991100" cy="163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300">
              <a:solidFill>
                <a:srgbClr val="595959"/>
              </a:solidFill>
              <a:latin typeface="Lato"/>
              <a:ea typeface="Lato"/>
              <a:cs typeface="Lato"/>
              <a:sym typeface="Lato"/>
            </a:endParaRPr>
          </a:p>
        </p:txBody>
      </p:sp>
      <p:pic>
        <p:nvPicPr>
          <p:cNvPr id="247" name="Google Shape;247;p37"/>
          <p:cNvPicPr preferRelativeResize="0"/>
          <p:nvPr/>
        </p:nvPicPr>
        <p:blipFill>
          <a:blip r:embed="rId3">
            <a:alphaModFix/>
          </a:blip>
          <a:stretch>
            <a:fillRect/>
          </a:stretch>
        </p:blipFill>
        <p:spPr>
          <a:xfrm>
            <a:off x="4071126" y="962225"/>
            <a:ext cx="4968469" cy="3714349"/>
          </a:xfrm>
          <a:prstGeom prst="rect">
            <a:avLst/>
          </a:prstGeom>
          <a:noFill/>
          <a:ln>
            <a:noFill/>
          </a:ln>
        </p:spPr>
      </p:pic>
      <p:cxnSp>
        <p:nvCxnSpPr>
          <p:cNvPr id="248" name="Google Shape;248;p37"/>
          <p:cNvCxnSpPr/>
          <p:nvPr/>
        </p:nvCxnSpPr>
        <p:spPr>
          <a:xfrm flipH="1">
            <a:off x="5963353" y="2195648"/>
            <a:ext cx="323100" cy="535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ph type="title"/>
          </p:nvPr>
        </p:nvSpPr>
        <p:spPr>
          <a:xfrm>
            <a:off x="0" y="0"/>
            <a:ext cx="44856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Information traveling through this </a:t>
            </a:r>
            <a:r>
              <a:rPr lang="en"/>
              <a:t>structure</a:t>
            </a:r>
            <a:r>
              <a:rPr lang="en"/>
              <a:t> is sent to which nucleus of the amygdala?</a:t>
            </a:r>
            <a:endParaRPr/>
          </a:p>
        </p:txBody>
      </p:sp>
      <p:sp>
        <p:nvSpPr>
          <p:cNvPr id="254" name="Google Shape;254;p38"/>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Centromedial</a:t>
            </a:r>
            <a:endParaRPr/>
          </a:p>
          <a:p>
            <a:pPr indent="-342900" lvl="0" marL="457200" rtl="0" algn="l">
              <a:spcBef>
                <a:spcPts val="0"/>
              </a:spcBef>
              <a:spcAft>
                <a:spcPts val="0"/>
              </a:spcAft>
              <a:buSzPts val="1800"/>
              <a:buAutoNum type="alphaUcParenR"/>
            </a:pPr>
            <a:r>
              <a:rPr lang="en"/>
              <a:t>Dorsomedial </a:t>
            </a:r>
            <a:endParaRPr/>
          </a:p>
          <a:p>
            <a:pPr indent="-342900" lvl="0" marL="457200" rtl="0" algn="l">
              <a:spcBef>
                <a:spcPts val="0"/>
              </a:spcBef>
              <a:spcAft>
                <a:spcPts val="0"/>
              </a:spcAft>
              <a:buSzPts val="1800"/>
              <a:buAutoNum type="alphaUcParenR"/>
            </a:pPr>
            <a:r>
              <a:rPr lang="en"/>
              <a:t>Basolateral</a:t>
            </a:r>
            <a:endParaRPr/>
          </a:p>
          <a:p>
            <a:pPr indent="-342900" lvl="0" marL="457200" rtl="0" algn="l">
              <a:spcBef>
                <a:spcPts val="0"/>
              </a:spcBef>
              <a:spcAft>
                <a:spcPts val="0"/>
              </a:spcAft>
              <a:buSzPts val="1800"/>
              <a:buAutoNum type="alphaUcParenR"/>
            </a:pPr>
            <a:r>
              <a:rPr lang="en"/>
              <a:t>Medial</a:t>
            </a:r>
            <a:endParaRPr/>
          </a:p>
          <a:p>
            <a:pPr indent="-342900" lvl="0" marL="457200" rtl="0" algn="l">
              <a:spcBef>
                <a:spcPts val="0"/>
              </a:spcBef>
              <a:spcAft>
                <a:spcPts val="0"/>
              </a:spcAft>
              <a:buSzPts val="1800"/>
              <a:buAutoNum type="alphaUcParenR"/>
            </a:pPr>
            <a:r>
              <a:rPr lang="en"/>
              <a:t>Pulvinar</a:t>
            </a:r>
            <a:endParaRPr/>
          </a:p>
        </p:txBody>
      </p:sp>
      <p:pic>
        <p:nvPicPr>
          <p:cNvPr id="255" name="Google Shape;255;p38"/>
          <p:cNvPicPr preferRelativeResize="0"/>
          <p:nvPr/>
        </p:nvPicPr>
        <p:blipFill>
          <a:blip r:embed="rId3">
            <a:alphaModFix/>
          </a:blip>
          <a:stretch>
            <a:fillRect/>
          </a:stretch>
        </p:blipFill>
        <p:spPr>
          <a:xfrm>
            <a:off x="4485450" y="76200"/>
            <a:ext cx="4099304" cy="4991101"/>
          </a:xfrm>
          <a:prstGeom prst="rect">
            <a:avLst/>
          </a:prstGeom>
          <a:noFill/>
          <a:ln>
            <a:noFill/>
          </a:ln>
        </p:spPr>
      </p:pic>
      <p:cxnSp>
        <p:nvCxnSpPr>
          <p:cNvPr id="256" name="Google Shape;256;p38"/>
          <p:cNvCxnSpPr/>
          <p:nvPr/>
        </p:nvCxnSpPr>
        <p:spPr>
          <a:xfrm flipH="1" rot="10800000">
            <a:off x="4812800" y="2364125"/>
            <a:ext cx="1104600" cy="17169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indicated structure connects the:</a:t>
            </a:r>
            <a:endParaRPr/>
          </a:p>
        </p:txBody>
      </p:sp>
      <p:sp>
        <p:nvSpPr>
          <p:cNvPr id="262" name="Google Shape;262;p39"/>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Hypothalamus and amygdala </a:t>
            </a:r>
            <a:endParaRPr/>
          </a:p>
          <a:p>
            <a:pPr indent="-342900" lvl="0" marL="457200" rtl="0" algn="l">
              <a:spcBef>
                <a:spcPts val="0"/>
              </a:spcBef>
              <a:spcAft>
                <a:spcPts val="0"/>
              </a:spcAft>
              <a:buSzPts val="1800"/>
              <a:buAutoNum type="alphaUcParenR"/>
            </a:pPr>
            <a:r>
              <a:rPr lang="en"/>
              <a:t>Entorhinal cortex and septal nuclei </a:t>
            </a:r>
            <a:endParaRPr/>
          </a:p>
          <a:p>
            <a:pPr indent="-342900" lvl="0" marL="457200" rtl="0" algn="l">
              <a:spcBef>
                <a:spcPts val="0"/>
              </a:spcBef>
              <a:spcAft>
                <a:spcPts val="0"/>
              </a:spcAft>
              <a:buSzPts val="1800"/>
              <a:buAutoNum type="alphaUcParenR"/>
            </a:pPr>
            <a:r>
              <a:rPr lang="en"/>
              <a:t>Hippocampus and mammillary bodies </a:t>
            </a:r>
            <a:endParaRPr/>
          </a:p>
          <a:p>
            <a:pPr indent="-342900" lvl="0" marL="457200" rtl="0" algn="l">
              <a:spcBef>
                <a:spcPts val="0"/>
              </a:spcBef>
              <a:spcAft>
                <a:spcPts val="0"/>
              </a:spcAft>
              <a:buSzPts val="1800"/>
              <a:buAutoNum type="alphaUcParenR"/>
            </a:pPr>
            <a:r>
              <a:rPr lang="en"/>
              <a:t>Mammillary bodies and tegmentum </a:t>
            </a:r>
            <a:endParaRPr/>
          </a:p>
          <a:p>
            <a:pPr indent="-342900" lvl="0" marL="457200" rtl="0" algn="l">
              <a:spcBef>
                <a:spcPts val="0"/>
              </a:spcBef>
              <a:spcAft>
                <a:spcPts val="0"/>
              </a:spcAft>
              <a:buSzPts val="1800"/>
              <a:buAutoNum type="alphaUcParenR"/>
            </a:pPr>
            <a:r>
              <a:rPr lang="en"/>
              <a:t>Amygdala and </a:t>
            </a:r>
            <a:r>
              <a:rPr lang="en"/>
              <a:t>dorsomedial</a:t>
            </a:r>
            <a:r>
              <a:rPr lang="en"/>
              <a:t> nuclei</a:t>
            </a:r>
            <a:endParaRPr/>
          </a:p>
        </p:txBody>
      </p:sp>
      <p:pic>
        <p:nvPicPr>
          <p:cNvPr id="263" name="Google Shape;263;p39"/>
          <p:cNvPicPr preferRelativeResize="0"/>
          <p:nvPr/>
        </p:nvPicPr>
        <p:blipFill>
          <a:blip r:embed="rId3">
            <a:alphaModFix/>
          </a:blip>
          <a:stretch>
            <a:fillRect/>
          </a:stretch>
        </p:blipFill>
        <p:spPr>
          <a:xfrm>
            <a:off x="2964300" y="481125"/>
            <a:ext cx="6150875" cy="4471375"/>
          </a:xfrm>
          <a:prstGeom prst="rect">
            <a:avLst/>
          </a:prstGeom>
          <a:noFill/>
          <a:ln>
            <a:noFill/>
          </a:ln>
        </p:spPr>
      </p:pic>
      <p:cxnSp>
        <p:nvCxnSpPr>
          <p:cNvPr id="264" name="Google Shape;264;p39"/>
          <p:cNvCxnSpPr/>
          <p:nvPr/>
        </p:nvCxnSpPr>
        <p:spPr>
          <a:xfrm flipH="1" rot="10800000">
            <a:off x="5801475" y="3509175"/>
            <a:ext cx="106200" cy="7641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0"/>
          <p:cNvSpPr txBox="1"/>
          <p:nvPr>
            <p:ph type="title"/>
          </p:nvPr>
        </p:nvSpPr>
        <p:spPr>
          <a:xfrm>
            <a:off x="0" y="0"/>
            <a:ext cx="29991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040"/>
              <a:t>This region of the cortex has what function in eye control </a:t>
            </a:r>
            <a:endParaRPr sz="2040"/>
          </a:p>
        </p:txBody>
      </p:sp>
      <p:sp>
        <p:nvSpPr>
          <p:cNvPr id="270" name="Google Shape;270;p40"/>
          <p:cNvSpPr txBox="1"/>
          <p:nvPr>
            <p:ph idx="1" type="body"/>
          </p:nvPr>
        </p:nvSpPr>
        <p:spPr>
          <a:xfrm>
            <a:off x="0" y="1373475"/>
            <a:ext cx="2999100" cy="3699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Voluntary </a:t>
            </a:r>
            <a:r>
              <a:rPr lang="en"/>
              <a:t>Vertical</a:t>
            </a:r>
            <a:r>
              <a:rPr lang="en"/>
              <a:t> Gaze </a:t>
            </a:r>
            <a:endParaRPr/>
          </a:p>
          <a:p>
            <a:pPr indent="-342900" lvl="0" marL="457200" rtl="0" algn="l">
              <a:spcBef>
                <a:spcPts val="0"/>
              </a:spcBef>
              <a:spcAft>
                <a:spcPts val="0"/>
              </a:spcAft>
              <a:buSzPts val="1800"/>
              <a:buAutoNum type="alphaUcParenR"/>
            </a:pPr>
            <a:r>
              <a:rPr lang="en"/>
              <a:t>Reflexive Vertical Gaze</a:t>
            </a:r>
            <a:endParaRPr/>
          </a:p>
          <a:p>
            <a:pPr indent="-342900" lvl="0" marL="457200" rtl="0" algn="l">
              <a:spcBef>
                <a:spcPts val="0"/>
              </a:spcBef>
              <a:spcAft>
                <a:spcPts val="0"/>
              </a:spcAft>
              <a:buSzPts val="1800"/>
              <a:buAutoNum type="alphaUcParenR"/>
            </a:pPr>
            <a:r>
              <a:rPr lang="en"/>
              <a:t>Voluntary</a:t>
            </a:r>
            <a:r>
              <a:rPr lang="en"/>
              <a:t> Horizontal Gaze </a:t>
            </a:r>
            <a:endParaRPr/>
          </a:p>
          <a:p>
            <a:pPr indent="-342900" lvl="0" marL="457200" rtl="0" algn="l">
              <a:spcBef>
                <a:spcPts val="0"/>
              </a:spcBef>
              <a:spcAft>
                <a:spcPts val="0"/>
              </a:spcAft>
              <a:buSzPts val="1800"/>
              <a:buAutoNum type="alphaUcParenR"/>
            </a:pPr>
            <a:r>
              <a:rPr lang="en"/>
              <a:t>Smooth Pursuit Initiation</a:t>
            </a:r>
            <a:endParaRPr/>
          </a:p>
          <a:p>
            <a:pPr indent="-342900" lvl="0" marL="457200" rtl="0" algn="l">
              <a:spcBef>
                <a:spcPts val="0"/>
              </a:spcBef>
              <a:spcAft>
                <a:spcPts val="0"/>
              </a:spcAft>
              <a:buSzPts val="1800"/>
              <a:buAutoNum type="alphaUcParenR"/>
            </a:pPr>
            <a:r>
              <a:rPr lang="en"/>
              <a:t>Vestibulo-</a:t>
            </a:r>
            <a:r>
              <a:rPr lang="en"/>
              <a:t>ocular</a:t>
            </a:r>
            <a:r>
              <a:rPr lang="en"/>
              <a:t> reflex</a:t>
            </a:r>
            <a:endParaRPr/>
          </a:p>
        </p:txBody>
      </p:sp>
      <p:pic>
        <p:nvPicPr>
          <p:cNvPr id="271" name="Google Shape;271;p40"/>
          <p:cNvPicPr preferRelativeResize="0"/>
          <p:nvPr/>
        </p:nvPicPr>
        <p:blipFill>
          <a:blip r:embed="rId3">
            <a:alphaModFix/>
          </a:blip>
          <a:stretch>
            <a:fillRect/>
          </a:stretch>
        </p:blipFill>
        <p:spPr>
          <a:xfrm>
            <a:off x="3062112" y="0"/>
            <a:ext cx="6081889" cy="5143501"/>
          </a:xfrm>
          <a:prstGeom prst="rect">
            <a:avLst/>
          </a:prstGeom>
          <a:noFill/>
          <a:ln>
            <a:noFill/>
          </a:ln>
        </p:spPr>
      </p:pic>
      <p:cxnSp>
        <p:nvCxnSpPr>
          <p:cNvPr id="272" name="Google Shape;272;p40"/>
          <p:cNvCxnSpPr/>
          <p:nvPr/>
        </p:nvCxnSpPr>
        <p:spPr>
          <a:xfrm>
            <a:off x="4723050" y="196200"/>
            <a:ext cx="1681800" cy="23265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 has a major role in:</a:t>
            </a:r>
            <a:endParaRPr/>
          </a:p>
        </p:txBody>
      </p:sp>
      <p:sp>
        <p:nvSpPr>
          <p:cNvPr id="278" name="Google Shape;278;p41"/>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Semantic memory encoding </a:t>
            </a:r>
            <a:endParaRPr/>
          </a:p>
          <a:p>
            <a:pPr indent="-342900" lvl="0" marL="457200" rtl="0" algn="l">
              <a:spcBef>
                <a:spcPts val="0"/>
              </a:spcBef>
              <a:spcAft>
                <a:spcPts val="0"/>
              </a:spcAft>
              <a:buSzPts val="1800"/>
              <a:buAutoNum type="alphaUcParenR"/>
            </a:pPr>
            <a:r>
              <a:rPr lang="en"/>
              <a:t>Pituitary</a:t>
            </a:r>
            <a:r>
              <a:rPr lang="en"/>
              <a:t> activation </a:t>
            </a:r>
            <a:endParaRPr/>
          </a:p>
          <a:p>
            <a:pPr indent="-342900" lvl="0" marL="457200" rtl="0" algn="l">
              <a:spcBef>
                <a:spcPts val="0"/>
              </a:spcBef>
              <a:spcAft>
                <a:spcPts val="0"/>
              </a:spcAft>
              <a:buSzPts val="1800"/>
              <a:buAutoNum type="alphaUcParenR"/>
            </a:pPr>
            <a:r>
              <a:rPr lang="en"/>
              <a:t>Posterior commisure communications</a:t>
            </a:r>
            <a:endParaRPr/>
          </a:p>
          <a:p>
            <a:pPr indent="-342900" lvl="0" marL="457200" rtl="0" algn="l">
              <a:spcBef>
                <a:spcPts val="0"/>
              </a:spcBef>
              <a:spcAft>
                <a:spcPts val="0"/>
              </a:spcAft>
              <a:buSzPts val="1800"/>
              <a:buAutoNum type="alphaUcParenR"/>
            </a:pPr>
            <a:r>
              <a:rPr lang="en"/>
              <a:t>Episodic memory formation</a:t>
            </a:r>
            <a:endParaRPr/>
          </a:p>
          <a:p>
            <a:pPr indent="-342900" lvl="0" marL="457200" rtl="0" algn="l">
              <a:spcBef>
                <a:spcPts val="0"/>
              </a:spcBef>
              <a:spcAft>
                <a:spcPts val="0"/>
              </a:spcAft>
              <a:buSzPts val="1800"/>
              <a:buAutoNum type="alphaUcParenR"/>
            </a:pPr>
            <a:r>
              <a:rPr lang="en"/>
              <a:t>Fear response</a:t>
            </a:r>
            <a:endParaRPr/>
          </a:p>
        </p:txBody>
      </p:sp>
      <p:pic>
        <p:nvPicPr>
          <p:cNvPr id="279" name="Google Shape;279;p41"/>
          <p:cNvPicPr preferRelativeResize="0"/>
          <p:nvPr/>
        </p:nvPicPr>
        <p:blipFill>
          <a:blip r:embed="rId3">
            <a:alphaModFix/>
          </a:blip>
          <a:stretch>
            <a:fillRect/>
          </a:stretch>
        </p:blipFill>
        <p:spPr>
          <a:xfrm>
            <a:off x="2925645" y="0"/>
            <a:ext cx="6218359" cy="5143499"/>
          </a:xfrm>
          <a:prstGeom prst="rect">
            <a:avLst/>
          </a:prstGeom>
          <a:noFill/>
          <a:ln>
            <a:noFill/>
          </a:ln>
        </p:spPr>
      </p:pic>
      <p:cxnSp>
        <p:nvCxnSpPr>
          <p:cNvPr id="280" name="Google Shape;280;p41"/>
          <p:cNvCxnSpPr/>
          <p:nvPr/>
        </p:nvCxnSpPr>
        <p:spPr>
          <a:xfrm rot="10800000">
            <a:off x="4981575" y="3869925"/>
            <a:ext cx="816300" cy="774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 communicates between:</a:t>
            </a:r>
            <a:endParaRPr/>
          </a:p>
        </p:txBody>
      </p:sp>
      <p:sp>
        <p:nvSpPr>
          <p:cNvPr id="286" name="Google Shape;286;p42"/>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Mammillary bodies and septal nuclei </a:t>
            </a:r>
            <a:endParaRPr/>
          </a:p>
          <a:p>
            <a:pPr indent="-342900" lvl="0" marL="457200" rtl="0" algn="l">
              <a:spcBef>
                <a:spcPts val="0"/>
              </a:spcBef>
              <a:spcAft>
                <a:spcPts val="0"/>
              </a:spcAft>
              <a:buSzPts val="1800"/>
              <a:buAutoNum type="alphaUcParenR"/>
            </a:pPr>
            <a:r>
              <a:rPr lang="en"/>
              <a:t>Mammillary bodies and thalamus </a:t>
            </a:r>
            <a:endParaRPr/>
          </a:p>
          <a:p>
            <a:pPr indent="-342900" lvl="0" marL="457200" rtl="0" algn="l">
              <a:spcBef>
                <a:spcPts val="0"/>
              </a:spcBef>
              <a:spcAft>
                <a:spcPts val="0"/>
              </a:spcAft>
              <a:buSzPts val="1800"/>
              <a:buAutoNum type="alphaUcParenR"/>
            </a:pPr>
            <a:r>
              <a:rPr lang="en"/>
              <a:t>Hippocampus and </a:t>
            </a:r>
            <a:r>
              <a:rPr lang="en"/>
              <a:t>mammillary</a:t>
            </a:r>
            <a:r>
              <a:rPr lang="en"/>
              <a:t> bodies </a:t>
            </a:r>
            <a:endParaRPr/>
          </a:p>
          <a:p>
            <a:pPr indent="-342900" lvl="0" marL="457200" rtl="0" algn="l">
              <a:spcBef>
                <a:spcPts val="0"/>
              </a:spcBef>
              <a:spcAft>
                <a:spcPts val="0"/>
              </a:spcAft>
              <a:buSzPts val="1800"/>
              <a:buAutoNum type="alphaUcParenR"/>
            </a:pPr>
            <a:r>
              <a:rPr lang="en"/>
              <a:t>Hippocampus and dorsomedial nucleus </a:t>
            </a:r>
            <a:endParaRPr/>
          </a:p>
          <a:p>
            <a:pPr indent="-342900" lvl="0" marL="457200" rtl="0" algn="l">
              <a:spcBef>
                <a:spcPts val="0"/>
              </a:spcBef>
              <a:spcAft>
                <a:spcPts val="0"/>
              </a:spcAft>
              <a:buSzPts val="1800"/>
              <a:buAutoNum type="alphaUcParenR"/>
            </a:pPr>
            <a:r>
              <a:rPr lang="en"/>
              <a:t>Anterior </a:t>
            </a:r>
            <a:r>
              <a:rPr lang="en"/>
              <a:t>thalamic</a:t>
            </a:r>
            <a:r>
              <a:rPr lang="en"/>
              <a:t> nuclei and amygdala </a:t>
            </a:r>
            <a:endParaRPr/>
          </a:p>
        </p:txBody>
      </p:sp>
      <p:pic>
        <p:nvPicPr>
          <p:cNvPr id="287" name="Google Shape;287;p42"/>
          <p:cNvPicPr preferRelativeResize="0"/>
          <p:nvPr/>
        </p:nvPicPr>
        <p:blipFill>
          <a:blip r:embed="rId3">
            <a:alphaModFix/>
          </a:blip>
          <a:stretch>
            <a:fillRect/>
          </a:stretch>
        </p:blipFill>
        <p:spPr>
          <a:xfrm>
            <a:off x="3062223" y="436250"/>
            <a:ext cx="5951701" cy="4095200"/>
          </a:xfrm>
          <a:prstGeom prst="rect">
            <a:avLst/>
          </a:prstGeom>
          <a:noFill/>
          <a:ln>
            <a:noFill/>
          </a:ln>
        </p:spPr>
      </p:pic>
      <p:cxnSp>
        <p:nvCxnSpPr>
          <p:cNvPr id="288" name="Google Shape;288;p42"/>
          <p:cNvCxnSpPr/>
          <p:nvPr/>
        </p:nvCxnSpPr>
        <p:spPr>
          <a:xfrm>
            <a:off x="3412575" y="2455650"/>
            <a:ext cx="992100" cy="2604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628650" y="122722"/>
            <a:ext cx="7886700" cy="628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7030A0"/>
              </a:buClr>
              <a:buSzPts val="3300"/>
              <a:buFont typeface="Bodoni"/>
              <a:buNone/>
            </a:pPr>
            <a:r>
              <a:rPr b="1" i="1" lang="en">
                <a:solidFill>
                  <a:srgbClr val="7030A0"/>
                </a:solidFill>
                <a:latin typeface="Bodoni"/>
                <a:ea typeface="Bodoni"/>
                <a:cs typeface="Bodoni"/>
                <a:sym typeface="Bodoni"/>
              </a:rPr>
              <a:t>Disclaimer</a:t>
            </a:r>
            <a:endParaRPr/>
          </a:p>
        </p:txBody>
      </p:sp>
      <p:sp>
        <p:nvSpPr>
          <p:cNvPr id="73" name="Google Shape;73;p16"/>
          <p:cNvSpPr txBox="1"/>
          <p:nvPr>
            <p:ph idx="1" type="body"/>
          </p:nvPr>
        </p:nvSpPr>
        <p:spPr>
          <a:xfrm>
            <a:off x="628650" y="685800"/>
            <a:ext cx="7886700" cy="3947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t/>
            </a:r>
            <a:endParaRPr/>
          </a:p>
          <a:p>
            <a:pPr indent="0" lvl="0" marL="0" rtl="0" algn="l">
              <a:lnSpc>
                <a:spcPct val="90000"/>
              </a:lnSpc>
              <a:spcBef>
                <a:spcPts val="800"/>
              </a:spcBef>
              <a:spcAft>
                <a:spcPts val="1200"/>
              </a:spcAft>
              <a:buClr>
                <a:schemeClr val="dk1"/>
              </a:buClr>
              <a:buSzPts val="2100"/>
              <a:buNone/>
            </a:pPr>
            <a:r>
              <a:rPr lang="en"/>
              <a:t>The resources that are included in this document are made by students and not the faculty. As such, there is the possibility for errors in our development, although this is mitigated via a team approach to development with multiple stages of vetting. If there is a contradiction with the coursework presented within your course, please go by the course documents. Additionally, </a:t>
            </a:r>
            <a:r>
              <a:rPr b="1" lang="en">
                <a:solidFill>
                  <a:schemeClr val="accent4"/>
                </a:solidFill>
              </a:rPr>
              <a:t>SCRUBS</a:t>
            </a:r>
            <a:r>
              <a:rPr lang="en"/>
              <a:t> aims to supply</a:t>
            </a:r>
            <a:r>
              <a:rPr b="1" i="1" lang="en"/>
              <a:t> supplemental resources</a:t>
            </a:r>
            <a:r>
              <a:rPr lang="en"/>
              <a:t>, however these are in no way replacements to the instruction of the Brody faculty. Use these resources as a supplement, but not as your primary source for course material.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3"/>
          <p:cNvSpPr txBox="1"/>
          <p:nvPr>
            <p:ph type="title"/>
          </p:nvPr>
        </p:nvSpPr>
        <p:spPr>
          <a:xfrm>
            <a:off x="0" y="0"/>
            <a:ext cx="5001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 communicates with the interpeduncular nucleus via the:</a:t>
            </a:r>
            <a:endParaRPr/>
          </a:p>
        </p:txBody>
      </p:sp>
      <p:sp>
        <p:nvSpPr>
          <p:cNvPr id="294" name="Google Shape;294;p43"/>
          <p:cNvSpPr txBox="1"/>
          <p:nvPr>
            <p:ph idx="1" type="body"/>
          </p:nvPr>
        </p:nvSpPr>
        <p:spPr>
          <a:xfrm>
            <a:off x="0" y="1336000"/>
            <a:ext cx="34488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Mammillothalamic</a:t>
            </a:r>
            <a:r>
              <a:rPr lang="en"/>
              <a:t> tract </a:t>
            </a:r>
            <a:endParaRPr/>
          </a:p>
          <a:p>
            <a:pPr indent="-342900" lvl="0" marL="457200" rtl="0" algn="l">
              <a:spcBef>
                <a:spcPts val="0"/>
              </a:spcBef>
              <a:spcAft>
                <a:spcPts val="0"/>
              </a:spcAft>
              <a:buSzPts val="1800"/>
              <a:buAutoNum type="alphaUcParenR"/>
            </a:pPr>
            <a:r>
              <a:rPr lang="en"/>
              <a:t>Stria </a:t>
            </a:r>
            <a:r>
              <a:rPr lang="en"/>
              <a:t>medullaris</a:t>
            </a:r>
            <a:r>
              <a:rPr lang="en"/>
              <a:t> </a:t>
            </a:r>
            <a:endParaRPr/>
          </a:p>
          <a:p>
            <a:pPr indent="-342900" lvl="0" marL="457200" rtl="0" algn="l">
              <a:spcBef>
                <a:spcPts val="0"/>
              </a:spcBef>
              <a:spcAft>
                <a:spcPts val="0"/>
              </a:spcAft>
              <a:buSzPts val="1800"/>
              <a:buAutoNum type="alphaUcParenR"/>
            </a:pPr>
            <a:r>
              <a:rPr lang="en"/>
              <a:t>Habenulainterpeduncular</a:t>
            </a:r>
            <a:r>
              <a:rPr lang="en"/>
              <a:t> </a:t>
            </a:r>
            <a:r>
              <a:rPr lang="en"/>
              <a:t>fasciculus</a:t>
            </a:r>
            <a:r>
              <a:rPr lang="en"/>
              <a:t> </a:t>
            </a:r>
            <a:endParaRPr/>
          </a:p>
          <a:p>
            <a:pPr indent="-342900" lvl="0" marL="457200" rtl="0" algn="l">
              <a:spcBef>
                <a:spcPts val="0"/>
              </a:spcBef>
              <a:spcAft>
                <a:spcPts val="0"/>
              </a:spcAft>
              <a:buSzPts val="1800"/>
              <a:buAutoNum type="alphaUcParenR"/>
            </a:pPr>
            <a:r>
              <a:rPr lang="en"/>
              <a:t>Fornix </a:t>
            </a:r>
            <a:endParaRPr/>
          </a:p>
          <a:p>
            <a:pPr indent="-342900" lvl="0" marL="457200" rtl="0" algn="l">
              <a:spcBef>
                <a:spcPts val="0"/>
              </a:spcBef>
              <a:spcAft>
                <a:spcPts val="0"/>
              </a:spcAft>
              <a:buSzPts val="1800"/>
              <a:buAutoNum type="alphaUcParenR"/>
            </a:pPr>
            <a:r>
              <a:rPr lang="en"/>
              <a:t>Ventral Amygdaloid Pathway</a:t>
            </a:r>
            <a:endParaRPr/>
          </a:p>
        </p:txBody>
      </p:sp>
      <p:pic>
        <p:nvPicPr>
          <p:cNvPr id="295" name="Google Shape;295;p43"/>
          <p:cNvPicPr preferRelativeResize="0"/>
          <p:nvPr/>
        </p:nvPicPr>
        <p:blipFill>
          <a:blip r:embed="rId3">
            <a:alphaModFix/>
          </a:blip>
          <a:stretch>
            <a:fillRect/>
          </a:stretch>
        </p:blipFill>
        <p:spPr>
          <a:xfrm>
            <a:off x="5175975" y="-52975"/>
            <a:ext cx="3968026" cy="5249450"/>
          </a:xfrm>
          <a:prstGeom prst="rect">
            <a:avLst/>
          </a:prstGeom>
          <a:noFill/>
          <a:ln>
            <a:noFill/>
          </a:ln>
        </p:spPr>
      </p:pic>
      <p:cxnSp>
        <p:nvCxnSpPr>
          <p:cNvPr id="296" name="Google Shape;296;p43"/>
          <p:cNvCxnSpPr/>
          <p:nvPr/>
        </p:nvCxnSpPr>
        <p:spPr>
          <a:xfrm flipH="1" rot="10800000">
            <a:off x="6314475" y="3162575"/>
            <a:ext cx="656700" cy="9741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4"/>
          <p:cNvSpPr txBox="1"/>
          <p:nvPr>
            <p:ph type="title"/>
          </p:nvPr>
        </p:nvSpPr>
        <p:spPr>
          <a:xfrm>
            <a:off x="0" y="0"/>
            <a:ext cx="2964300" cy="1096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The indicated structure is a:</a:t>
            </a:r>
            <a:endParaRPr/>
          </a:p>
        </p:txBody>
      </p:sp>
      <p:sp>
        <p:nvSpPr>
          <p:cNvPr id="302" name="Google Shape;302;p44"/>
          <p:cNvSpPr txBox="1"/>
          <p:nvPr>
            <p:ph idx="1" type="body"/>
          </p:nvPr>
        </p:nvSpPr>
        <p:spPr>
          <a:xfrm>
            <a:off x="0" y="1336000"/>
            <a:ext cx="2999700" cy="3687300"/>
          </a:xfrm>
          <a:prstGeom prst="rect">
            <a:avLst/>
          </a:prstGeom>
        </p:spPr>
        <p:txBody>
          <a:bodyPr anchorCtr="0" anchor="t" bIns="91425" lIns="91425" spcFirstLastPara="1" rIns="91425" wrap="square" tIns="91425">
            <a:normAutofit fontScale="77500"/>
          </a:bodyPr>
          <a:lstStyle/>
          <a:p>
            <a:pPr indent="-317182" lvl="0" marL="457200" rtl="0" algn="l">
              <a:spcBef>
                <a:spcPts val="0"/>
              </a:spcBef>
              <a:spcAft>
                <a:spcPts val="0"/>
              </a:spcAft>
              <a:buSzPct val="100000"/>
              <a:buAutoNum type="alphaUcParenR"/>
            </a:pPr>
            <a:r>
              <a:rPr lang="en"/>
              <a:t>Relay nucleus that communicates with the primary motor cortex </a:t>
            </a:r>
            <a:endParaRPr/>
          </a:p>
          <a:p>
            <a:pPr indent="-317182" lvl="0" marL="457200" rtl="0" algn="l">
              <a:spcBef>
                <a:spcPts val="0"/>
              </a:spcBef>
              <a:spcAft>
                <a:spcPts val="0"/>
              </a:spcAft>
              <a:buSzPct val="100000"/>
              <a:buAutoNum type="alphaUcParenR"/>
            </a:pPr>
            <a:r>
              <a:rPr lang="en"/>
              <a:t>Association cortex communicating with the pre-frontal cortex</a:t>
            </a:r>
            <a:endParaRPr/>
          </a:p>
          <a:p>
            <a:pPr indent="-317182" lvl="0" marL="457200" rtl="0" algn="l">
              <a:spcBef>
                <a:spcPts val="0"/>
              </a:spcBef>
              <a:spcAft>
                <a:spcPts val="0"/>
              </a:spcAft>
              <a:buSzPct val="100000"/>
              <a:buAutoNum type="alphaUcParenR"/>
            </a:pPr>
            <a:r>
              <a:rPr lang="en"/>
              <a:t>Relay nucleus communicating with the primary limbic cortex </a:t>
            </a:r>
            <a:endParaRPr/>
          </a:p>
          <a:p>
            <a:pPr indent="-317182" lvl="0" marL="457200" rtl="0" algn="l">
              <a:spcBef>
                <a:spcPts val="0"/>
              </a:spcBef>
              <a:spcAft>
                <a:spcPts val="0"/>
              </a:spcAft>
              <a:buSzPct val="100000"/>
              <a:buAutoNum type="alphaUcParenR"/>
            </a:pPr>
            <a:r>
              <a:rPr lang="en"/>
              <a:t>Association cortex </a:t>
            </a:r>
            <a:r>
              <a:rPr lang="en"/>
              <a:t>communicating</a:t>
            </a:r>
            <a:r>
              <a:rPr lang="en"/>
              <a:t> with the primary limbic cortex </a:t>
            </a:r>
            <a:endParaRPr/>
          </a:p>
          <a:p>
            <a:pPr indent="-317182" lvl="0" marL="457200" rtl="0" algn="l">
              <a:spcBef>
                <a:spcPts val="0"/>
              </a:spcBef>
              <a:spcAft>
                <a:spcPts val="0"/>
              </a:spcAft>
              <a:buSzPct val="100000"/>
              <a:buAutoNum type="alphaUcParenR"/>
            </a:pPr>
            <a:r>
              <a:rPr lang="en"/>
              <a:t>Relay nucleus communicating with the primary somatosensory cortex</a:t>
            </a:r>
            <a:endParaRPr/>
          </a:p>
        </p:txBody>
      </p:sp>
      <p:pic>
        <p:nvPicPr>
          <p:cNvPr id="303" name="Google Shape;303;p44"/>
          <p:cNvPicPr preferRelativeResize="0"/>
          <p:nvPr/>
        </p:nvPicPr>
        <p:blipFill>
          <a:blip r:embed="rId3">
            <a:alphaModFix/>
          </a:blip>
          <a:stretch>
            <a:fillRect/>
          </a:stretch>
        </p:blipFill>
        <p:spPr>
          <a:xfrm>
            <a:off x="3207250" y="495250"/>
            <a:ext cx="5936749" cy="4315724"/>
          </a:xfrm>
          <a:prstGeom prst="rect">
            <a:avLst/>
          </a:prstGeom>
          <a:noFill/>
          <a:ln>
            <a:noFill/>
          </a:ln>
        </p:spPr>
      </p:pic>
      <p:cxnSp>
        <p:nvCxnSpPr>
          <p:cNvPr id="304" name="Google Shape;304;p44"/>
          <p:cNvCxnSpPr/>
          <p:nvPr/>
        </p:nvCxnSpPr>
        <p:spPr>
          <a:xfrm flipH="1">
            <a:off x="6693000" y="2299375"/>
            <a:ext cx="233400" cy="276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0" y="0"/>
            <a:ext cx="39681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 is important for communication between:</a:t>
            </a:r>
            <a:endParaRPr/>
          </a:p>
        </p:txBody>
      </p:sp>
      <p:sp>
        <p:nvSpPr>
          <p:cNvPr id="310" name="Google Shape;310;p45"/>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Hippocampus and pineal gland </a:t>
            </a:r>
            <a:endParaRPr/>
          </a:p>
          <a:p>
            <a:pPr indent="-342900" lvl="0" marL="457200" rtl="0" algn="l">
              <a:spcBef>
                <a:spcPts val="0"/>
              </a:spcBef>
              <a:spcAft>
                <a:spcPts val="0"/>
              </a:spcAft>
              <a:buSzPts val="1800"/>
              <a:buAutoNum type="alphaUcParenR"/>
            </a:pPr>
            <a:r>
              <a:rPr lang="en"/>
              <a:t>Hypothalamus and the </a:t>
            </a:r>
            <a:r>
              <a:rPr lang="en"/>
              <a:t>brainstem</a:t>
            </a:r>
            <a:r>
              <a:rPr lang="en"/>
              <a:t> </a:t>
            </a:r>
            <a:endParaRPr/>
          </a:p>
          <a:p>
            <a:pPr indent="-342900" lvl="0" marL="457200" rtl="0" algn="l">
              <a:spcBef>
                <a:spcPts val="0"/>
              </a:spcBef>
              <a:spcAft>
                <a:spcPts val="0"/>
              </a:spcAft>
              <a:buSzPts val="1800"/>
              <a:buAutoNum type="alphaUcParenR"/>
            </a:pPr>
            <a:r>
              <a:rPr lang="en"/>
              <a:t>Pineal gland and amygdala </a:t>
            </a:r>
            <a:endParaRPr/>
          </a:p>
          <a:p>
            <a:pPr indent="-342900" lvl="0" marL="457200" rtl="0" algn="l">
              <a:spcBef>
                <a:spcPts val="0"/>
              </a:spcBef>
              <a:spcAft>
                <a:spcPts val="0"/>
              </a:spcAft>
              <a:buSzPts val="1800"/>
              <a:buAutoNum type="alphaUcParenR"/>
            </a:pPr>
            <a:r>
              <a:rPr lang="en"/>
              <a:t>Superior colliculus and prefrontal cortex</a:t>
            </a:r>
            <a:endParaRPr/>
          </a:p>
          <a:p>
            <a:pPr indent="-342900" lvl="0" marL="457200" rtl="0" algn="l">
              <a:spcBef>
                <a:spcPts val="0"/>
              </a:spcBef>
              <a:spcAft>
                <a:spcPts val="0"/>
              </a:spcAft>
              <a:buSzPts val="1800"/>
              <a:buAutoNum type="alphaUcParenR"/>
            </a:pPr>
            <a:r>
              <a:rPr lang="en"/>
              <a:t>Posterior parietal lobule and thalamus	</a:t>
            </a:r>
            <a:endParaRPr/>
          </a:p>
        </p:txBody>
      </p:sp>
      <p:pic>
        <p:nvPicPr>
          <p:cNvPr id="311" name="Google Shape;311;p45"/>
          <p:cNvPicPr preferRelativeResize="0"/>
          <p:nvPr/>
        </p:nvPicPr>
        <p:blipFill>
          <a:blip r:embed="rId3">
            <a:alphaModFix/>
          </a:blip>
          <a:stretch>
            <a:fillRect/>
          </a:stretch>
        </p:blipFill>
        <p:spPr>
          <a:xfrm>
            <a:off x="4572000" y="-52975"/>
            <a:ext cx="3968026" cy="5249450"/>
          </a:xfrm>
          <a:prstGeom prst="rect">
            <a:avLst/>
          </a:prstGeom>
          <a:noFill/>
          <a:ln>
            <a:noFill/>
          </a:ln>
        </p:spPr>
      </p:pic>
      <p:cxnSp>
        <p:nvCxnSpPr>
          <p:cNvPr id="312" name="Google Shape;312;p45"/>
          <p:cNvCxnSpPr/>
          <p:nvPr/>
        </p:nvCxnSpPr>
        <p:spPr>
          <a:xfrm rot="10800000">
            <a:off x="6621000" y="2670225"/>
            <a:ext cx="1083300" cy="1827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Primary output of this structure is to:</a:t>
            </a:r>
            <a:endParaRPr/>
          </a:p>
        </p:txBody>
      </p:sp>
      <p:sp>
        <p:nvSpPr>
          <p:cNvPr id="318" name="Google Shape;318;p46"/>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Contralateral cerebellum </a:t>
            </a:r>
            <a:endParaRPr/>
          </a:p>
          <a:p>
            <a:pPr indent="-342900" lvl="0" marL="457200" rtl="0" algn="l">
              <a:spcBef>
                <a:spcPts val="0"/>
              </a:spcBef>
              <a:spcAft>
                <a:spcPts val="0"/>
              </a:spcAft>
              <a:buSzPts val="1800"/>
              <a:buAutoNum type="alphaUcParenR"/>
            </a:pPr>
            <a:r>
              <a:rPr lang="en"/>
              <a:t>Ipsilateral Motor cortex </a:t>
            </a:r>
            <a:endParaRPr/>
          </a:p>
          <a:p>
            <a:pPr indent="-342900" lvl="0" marL="457200" rtl="0" algn="l">
              <a:spcBef>
                <a:spcPts val="0"/>
              </a:spcBef>
              <a:spcAft>
                <a:spcPts val="0"/>
              </a:spcAft>
              <a:buSzPts val="1800"/>
              <a:buAutoNum type="alphaUcParenR"/>
            </a:pPr>
            <a:r>
              <a:rPr lang="en"/>
              <a:t>Ipsilateral substantia nigra </a:t>
            </a:r>
            <a:endParaRPr/>
          </a:p>
          <a:p>
            <a:pPr indent="-342900" lvl="0" marL="457200" rtl="0" algn="l">
              <a:spcBef>
                <a:spcPts val="0"/>
              </a:spcBef>
              <a:spcAft>
                <a:spcPts val="0"/>
              </a:spcAft>
              <a:buSzPts val="1800"/>
              <a:buAutoNum type="alphaUcParenR"/>
            </a:pPr>
            <a:r>
              <a:rPr lang="en"/>
              <a:t>Ipsilateral inferior olivary nucleus </a:t>
            </a:r>
            <a:endParaRPr/>
          </a:p>
          <a:p>
            <a:pPr indent="-342900" lvl="0" marL="457200" rtl="0" algn="l">
              <a:spcBef>
                <a:spcPts val="0"/>
              </a:spcBef>
              <a:spcAft>
                <a:spcPts val="0"/>
              </a:spcAft>
              <a:buSzPts val="1800"/>
              <a:buAutoNum type="alphaUcParenR"/>
            </a:pPr>
            <a:r>
              <a:rPr lang="en"/>
              <a:t>Contralateral pulvinar </a:t>
            </a:r>
            <a:endParaRPr/>
          </a:p>
        </p:txBody>
      </p:sp>
      <p:pic>
        <p:nvPicPr>
          <p:cNvPr id="319" name="Google Shape;319;p46"/>
          <p:cNvPicPr preferRelativeResize="0"/>
          <p:nvPr/>
        </p:nvPicPr>
        <p:blipFill>
          <a:blip r:embed="rId3">
            <a:alphaModFix/>
          </a:blip>
          <a:stretch>
            <a:fillRect/>
          </a:stretch>
        </p:blipFill>
        <p:spPr>
          <a:xfrm>
            <a:off x="4169024" y="19525"/>
            <a:ext cx="4605350" cy="5104450"/>
          </a:xfrm>
          <a:prstGeom prst="rect">
            <a:avLst/>
          </a:prstGeom>
          <a:noFill/>
          <a:ln>
            <a:noFill/>
          </a:ln>
        </p:spPr>
      </p:pic>
      <p:cxnSp>
        <p:nvCxnSpPr>
          <p:cNvPr id="320" name="Google Shape;320;p46"/>
          <p:cNvCxnSpPr/>
          <p:nvPr/>
        </p:nvCxnSpPr>
        <p:spPr>
          <a:xfrm flipH="1" rot="10800000">
            <a:off x="3940750" y="3346375"/>
            <a:ext cx="735900" cy="7854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7"/>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structures primary destination:</a:t>
            </a:r>
            <a:endParaRPr/>
          </a:p>
        </p:txBody>
      </p:sp>
      <p:sp>
        <p:nvSpPr>
          <p:cNvPr id="326" name="Google Shape;326;p47"/>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Entorhinal cortex </a:t>
            </a:r>
            <a:endParaRPr/>
          </a:p>
          <a:p>
            <a:pPr indent="-342900" lvl="0" marL="457200" rtl="0" algn="l">
              <a:spcBef>
                <a:spcPts val="0"/>
              </a:spcBef>
              <a:spcAft>
                <a:spcPts val="0"/>
              </a:spcAft>
              <a:buSzPts val="1800"/>
              <a:buAutoNum type="alphaUcParenR"/>
            </a:pPr>
            <a:r>
              <a:rPr lang="en"/>
              <a:t>Primary limbic cortex </a:t>
            </a:r>
            <a:endParaRPr/>
          </a:p>
          <a:p>
            <a:pPr indent="-342900" lvl="0" marL="457200" rtl="0" algn="l">
              <a:spcBef>
                <a:spcPts val="0"/>
              </a:spcBef>
              <a:spcAft>
                <a:spcPts val="0"/>
              </a:spcAft>
              <a:buSzPts val="1800"/>
              <a:buAutoNum type="alphaUcParenR"/>
            </a:pPr>
            <a:r>
              <a:rPr lang="en"/>
              <a:t>Hippocampus </a:t>
            </a:r>
            <a:endParaRPr/>
          </a:p>
          <a:p>
            <a:pPr indent="-342900" lvl="0" marL="457200" rtl="0" algn="l">
              <a:spcBef>
                <a:spcPts val="0"/>
              </a:spcBef>
              <a:spcAft>
                <a:spcPts val="0"/>
              </a:spcAft>
              <a:buSzPts val="1800"/>
              <a:buAutoNum type="alphaUcParenR"/>
            </a:pPr>
            <a:r>
              <a:rPr lang="en"/>
              <a:t>Piriform cortex </a:t>
            </a:r>
            <a:endParaRPr/>
          </a:p>
          <a:p>
            <a:pPr indent="-342900" lvl="0" marL="457200" rtl="0" algn="l">
              <a:spcBef>
                <a:spcPts val="0"/>
              </a:spcBef>
              <a:spcAft>
                <a:spcPts val="0"/>
              </a:spcAft>
              <a:buSzPts val="1800"/>
              <a:buAutoNum type="alphaUcParenR"/>
            </a:pPr>
            <a:r>
              <a:rPr lang="en"/>
              <a:t>BA 8</a:t>
            </a:r>
            <a:endParaRPr/>
          </a:p>
        </p:txBody>
      </p:sp>
      <p:pic>
        <p:nvPicPr>
          <p:cNvPr id="327" name="Google Shape;327;p47"/>
          <p:cNvPicPr preferRelativeResize="0"/>
          <p:nvPr/>
        </p:nvPicPr>
        <p:blipFill>
          <a:blip r:embed="rId3">
            <a:alphaModFix/>
          </a:blip>
          <a:stretch>
            <a:fillRect/>
          </a:stretch>
        </p:blipFill>
        <p:spPr>
          <a:xfrm>
            <a:off x="4485450" y="76200"/>
            <a:ext cx="4099304" cy="4991101"/>
          </a:xfrm>
          <a:prstGeom prst="rect">
            <a:avLst/>
          </a:prstGeom>
          <a:noFill/>
          <a:ln>
            <a:noFill/>
          </a:ln>
        </p:spPr>
      </p:pic>
      <p:cxnSp>
        <p:nvCxnSpPr>
          <p:cNvPr id="328" name="Google Shape;328;p47"/>
          <p:cNvCxnSpPr/>
          <p:nvPr/>
        </p:nvCxnSpPr>
        <p:spPr>
          <a:xfrm flipH="1" rot="10800000">
            <a:off x="4812800" y="2364125"/>
            <a:ext cx="1104600" cy="17169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8"/>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This region of the cortex contains how many layers?</a:t>
            </a:r>
            <a:endParaRPr/>
          </a:p>
        </p:txBody>
      </p:sp>
      <p:sp>
        <p:nvSpPr>
          <p:cNvPr id="334" name="Google Shape;334;p48"/>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3</a:t>
            </a:r>
            <a:endParaRPr/>
          </a:p>
          <a:p>
            <a:pPr indent="-342900" lvl="0" marL="457200" rtl="0" algn="l">
              <a:spcBef>
                <a:spcPts val="0"/>
              </a:spcBef>
              <a:spcAft>
                <a:spcPts val="0"/>
              </a:spcAft>
              <a:buSzPts val="1800"/>
              <a:buAutoNum type="alphaUcParenR"/>
            </a:pPr>
            <a:r>
              <a:rPr lang="en"/>
              <a:t>5 </a:t>
            </a:r>
            <a:endParaRPr/>
          </a:p>
          <a:p>
            <a:pPr indent="-342900" lvl="0" marL="457200" rtl="0" algn="l">
              <a:spcBef>
                <a:spcPts val="0"/>
              </a:spcBef>
              <a:spcAft>
                <a:spcPts val="0"/>
              </a:spcAft>
              <a:buSzPts val="1800"/>
              <a:buAutoNum type="alphaUcParenR"/>
            </a:pPr>
            <a:r>
              <a:rPr lang="en"/>
              <a:t>7 </a:t>
            </a:r>
            <a:endParaRPr/>
          </a:p>
          <a:p>
            <a:pPr indent="-342900" lvl="0" marL="457200" rtl="0" algn="l">
              <a:spcBef>
                <a:spcPts val="0"/>
              </a:spcBef>
              <a:spcAft>
                <a:spcPts val="0"/>
              </a:spcAft>
              <a:buSzPts val="1800"/>
              <a:buAutoNum type="alphaUcParenR"/>
            </a:pPr>
            <a:r>
              <a:rPr lang="en"/>
              <a:t>6</a:t>
            </a:r>
            <a:endParaRPr/>
          </a:p>
          <a:p>
            <a:pPr indent="-342900" lvl="0" marL="457200" rtl="0" algn="l">
              <a:spcBef>
                <a:spcPts val="0"/>
              </a:spcBef>
              <a:spcAft>
                <a:spcPts val="0"/>
              </a:spcAft>
              <a:buSzPts val="1800"/>
              <a:buAutoNum type="alphaUcParenR"/>
            </a:pPr>
            <a:r>
              <a:rPr lang="en"/>
              <a:t>10</a:t>
            </a:r>
            <a:endParaRPr/>
          </a:p>
        </p:txBody>
      </p:sp>
      <p:pic>
        <p:nvPicPr>
          <p:cNvPr id="335" name="Google Shape;335;p48"/>
          <p:cNvPicPr preferRelativeResize="0"/>
          <p:nvPr/>
        </p:nvPicPr>
        <p:blipFill>
          <a:blip r:embed="rId3">
            <a:alphaModFix/>
          </a:blip>
          <a:stretch>
            <a:fillRect/>
          </a:stretch>
        </p:blipFill>
        <p:spPr>
          <a:xfrm>
            <a:off x="3915600" y="76201"/>
            <a:ext cx="5164962" cy="4991101"/>
          </a:xfrm>
          <a:prstGeom prst="rect">
            <a:avLst/>
          </a:prstGeom>
          <a:noFill/>
          <a:ln>
            <a:noFill/>
          </a:ln>
        </p:spPr>
      </p:pic>
      <p:cxnSp>
        <p:nvCxnSpPr>
          <p:cNvPr id="336" name="Google Shape;336;p48"/>
          <p:cNvCxnSpPr/>
          <p:nvPr/>
        </p:nvCxnSpPr>
        <p:spPr>
          <a:xfrm flipH="1">
            <a:off x="5625050" y="1433625"/>
            <a:ext cx="711300" cy="7662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9"/>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Indicated structure communicates with the:</a:t>
            </a:r>
            <a:endParaRPr/>
          </a:p>
        </p:txBody>
      </p:sp>
      <p:sp>
        <p:nvSpPr>
          <p:cNvPr id="342" name="Google Shape;342;p49"/>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Diencephalon </a:t>
            </a:r>
            <a:endParaRPr/>
          </a:p>
          <a:p>
            <a:pPr indent="-342900" lvl="0" marL="457200" rtl="0" algn="l">
              <a:spcBef>
                <a:spcPts val="0"/>
              </a:spcBef>
              <a:spcAft>
                <a:spcPts val="0"/>
              </a:spcAft>
              <a:buSzPts val="1800"/>
              <a:buAutoNum type="alphaUcParenR"/>
            </a:pPr>
            <a:r>
              <a:rPr lang="en"/>
              <a:t>Foramen of </a:t>
            </a:r>
            <a:r>
              <a:rPr lang="en"/>
              <a:t>monro</a:t>
            </a:r>
            <a:r>
              <a:rPr lang="en"/>
              <a:t> </a:t>
            </a:r>
            <a:endParaRPr/>
          </a:p>
          <a:p>
            <a:pPr indent="-342900" lvl="0" marL="457200" rtl="0" algn="l">
              <a:spcBef>
                <a:spcPts val="0"/>
              </a:spcBef>
              <a:spcAft>
                <a:spcPts val="0"/>
              </a:spcAft>
              <a:buSzPts val="1800"/>
              <a:buAutoNum type="alphaUcParenR"/>
            </a:pPr>
            <a:r>
              <a:rPr lang="en"/>
              <a:t>Mammillary</a:t>
            </a:r>
            <a:r>
              <a:rPr lang="en"/>
              <a:t> bodies </a:t>
            </a:r>
            <a:endParaRPr/>
          </a:p>
          <a:p>
            <a:pPr indent="-342900" lvl="0" marL="457200" rtl="0" algn="l">
              <a:spcBef>
                <a:spcPts val="0"/>
              </a:spcBef>
              <a:spcAft>
                <a:spcPts val="0"/>
              </a:spcAft>
              <a:buSzPts val="1800"/>
              <a:buAutoNum type="alphaUcParenR"/>
            </a:pPr>
            <a:r>
              <a:rPr lang="en"/>
              <a:t>Laterodorsal nucleus </a:t>
            </a:r>
            <a:endParaRPr/>
          </a:p>
          <a:p>
            <a:pPr indent="-342900" lvl="0" marL="457200" rtl="0" algn="l">
              <a:spcBef>
                <a:spcPts val="0"/>
              </a:spcBef>
              <a:spcAft>
                <a:spcPts val="0"/>
              </a:spcAft>
              <a:buSzPts val="1800"/>
              <a:buAutoNum type="alphaUcParenR"/>
            </a:pPr>
            <a:r>
              <a:rPr lang="en"/>
              <a:t>Ventrolateral preoptic nucleus</a:t>
            </a:r>
            <a:endParaRPr/>
          </a:p>
        </p:txBody>
      </p:sp>
      <p:sp>
        <p:nvSpPr>
          <p:cNvPr id="343" name="Google Shape;343;p49"/>
          <p:cNvSpPr txBox="1"/>
          <p:nvPr/>
        </p:nvSpPr>
        <p:spPr>
          <a:xfrm>
            <a:off x="3319587" y="1547977"/>
            <a:ext cx="5733600" cy="4674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t/>
            </a:r>
            <a:endParaRPr b="1" sz="2600">
              <a:solidFill>
                <a:srgbClr val="1A1A1A"/>
              </a:solidFill>
              <a:latin typeface="Raleway"/>
              <a:ea typeface="Raleway"/>
              <a:cs typeface="Raleway"/>
              <a:sym typeface="Raleway"/>
            </a:endParaRPr>
          </a:p>
        </p:txBody>
      </p:sp>
      <p:sp>
        <p:nvSpPr>
          <p:cNvPr id="344" name="Google Shape;344;p49"/>
          <p:cNvSpPr txBox="1"/>
          <p:nvPr/>
        </p:nvSpPr>
        <p:spPr>
          <a:xfrm>
            <a:off x="3319587" y="2211998"/>
            <a:ext cx="5733600" cy="1974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300">
              <a:solidFill>
                <a:srgbClr val="595959"/>
              </a:solidFill>
              <a:latin typeface="Lato"/>
              <a:ea typeface="Lato"/>
              <a:cs typeface="Lato"/>
              <a:sym typeface="Lato"/>
            </a:endParaRPr>
          </a:p>
        </p:txBody>
      </p:sp>
      <p:pic>
        <p:nvPicPr>
          <p:cNvPr id="345" name="Google Shape;345;p49"/>
          <p:cNvPicPr preferRelativeResize="0"/>
          <p:nvPr/>
        </p:nvPicPr>
        <p:blipFill>
          <a:blip r:embed="rId3">
            <a:alphaModFix/>
          </a:blip>
          <a:stretch>
            <a:fillRect/>
          </a:stretch>
        </p:blipFill>
        <p:spPr>
          <a:xfrm>
            <a:off x="3304000" y="396200"/>
            <a:ext cx="5764726" cy="4492600"/>
          </a:xfrm>
          <a:prstGeom prst="rect">
            <a:avLst/>
          </a:prstGeom>
          <a:noFill/>
          <a:ln>
            <a:noFill/>
          </a:ln>
        </p:spPr>
      </p:pic>
      <p:cxnSp>
        <p:nvCxnSpPr>
          <p:cNvPr id="346" name="Google Shape;346;p49"/>
          <p:cNvCxnSpPr/>
          <p:nvPr/>
        </p:nvCxnSpPr>
        <p:spPr>
          <a:xfrm flipH="1">
            <a:off x="6339075" y="1535275"/>
            <a:ext cx="311400" cy="1026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0"/>
          <p:cNvSpPr txBox="1"/>
          <p:nvPr>
            <p:ph type="title"/>
          </p:nvPr>
        </p:nvSpPr>
        <p:spPr>
          <a:xfrm>
            <a:off x="184675" y="31000"/>
            <a:ext cx="3720600" cy="5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Fibers run through this part of the internal capsule</a:t>
            </a:r>
            <a:endParaRPr/>
          </a:p>
        </p:txBody>
      </p:sp>
      <p:sp>
        <p:nvSpPr>
          <p:cNvPr id="352" name="Google Shape;352;p50"/>
          <p:cNvSpPr txBox="1"/>
          <p:nvPr>
            <p:ph idx="1" type="body"/>
          </p:nvPr>
        </p:nvSpPr>
        <p:spPr>
          <a:xfrm>
            <a:off x="43200" y="1441200"/>
            <a:ext cx="4314900" cy="32991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lphaUcParenR"/>
            </a:pPr>
            <a:r>
              <a:rPr lang="en"/>
              <a:t>Frontopontine fibers and </a:t>
            </a:r>
            <a:r>
              <a:rPr lang="en"/>
              <a:t>communicating</a:t>
            </a:r>
            <a:r>
              <a:rPr lang="en"/>
              <a:t> fibers </a:t>
            </a:r>
            <a:r>
              <a:rPr lang="en"/>
              <a:t>between</a:t>
            </a:r>
            <a:r>
              <a:rPr lang="en"/>
              <a:t> thalamus and cingulate gyrus </a:t>
            </a:r>
            <a:endParaRPr/>
          </a:p>
          <a:p>
            <a:pPr indent="-342900" lvl="0" marL="457200" rtl="0" algn="l">
              <a:spcBef>
                <a:spcPts val="0"/>
              </a:spcBef>
              <a:spcAft>
                <a:spcPts val="0"/>
              </a:spcAft>
              <a:buSzPts val="1800"/>
              <a:buAutoNum type="alphaUcParenR"/>
            </a:pPr>
            <a:r>
              <a:rPr lang="en"/>
              <a:t>Corticospinal fibers and communicating fibers between the VA/VL and motor </a:t>
            </a:r>
            <a:r>
              <a:rPr lang="en"/>
              <a:t>cortices</a:t>
            </a:r>
            <a:r>
              <a:rPr lang="en"/>
              <a:t> </a:t>
            </a:r>
            <a:endParaRPr/>
          </a:p>
          <a:p>
            <a:pPr indent="-342900" lvl="0" marL="457200" rtl="0" algn="l">
              <a:spcBef>
                <a:spcPts val="0"/>
              </a:spcBef>
              <a:spcAft>
                <a:spcPts val="0"/>
              </a:spcAft>
              <a:buSzPts val="1800"/>
              <a:buAutoNum type="alphaUcParenR"/>
            </a:pPr>
            <a:r>
              <a:rPr lang="en"/>
              <a:t>Frontopontine fibers and communications </a:t>
            </a:r>
            <a:r>
              <a:rPr lang="en"/>
              <a:t>between</a:t>
            </a:r>
            <a:r>
              <a:rPr lang="en"/>
              <a:t> VA/VL and motor cortices </a:t>
            </a:r>
            <a:endParaRPr/>
          </a:p>
          <a:p>
            <a:pPr indent="-342900" lvl="0" marL="457200" rtl="0" algn="l">
              <a:spcBef>
                <a:spcPts val="0"/>
              </a:spcBef>
              <a:spcAft>
                <a:spcPts val="0"/>
              </a:spcAft>
              <a:buSzPts val="1800"/>
              <a:buAutoNum type="alphaUcParenR"/>
            </a:pPr>
            <a:r>
              <a:rPr lang="en"/>
              <a:t>Parietal corticopontine fibers </a:t>
            </a:r>
            <a:endParaRPr/>
          </a:p>
          <a:p>
            <a:pPr indent="-342900" lvl="0" marL="457200" rtl="0" algn="l">
              <a:spcBef>
                <a:spcPts val="0"/>
              </a:spcBef>
              <a:spcAft>
                <a:spcPts val="0"/>
              </a:spcAft>
              <a:buSzPts val="1800"/>
              <a:buAutoNum type="alphaUcParenR"/>
            </a:pPr>
            <a:r>
              <a:rPr lang="en"/>
              <a:t>Thalamomamillary</a:t>
            </a:r>
            <a:r>
              <a:rPr lang="en"/>
              <a:t> fibers </a:t>
            </a:r>
            <a:endParaRPr/>
          </a:p>
        </p:txBody>
      </p:sp>
      <p:pic>
        <p:nvPicPr>
          <p:cNvPr id="353" name="Google Shape;353;p50"/>
          <p:cNvPicPr preferRelativeResize="0"/>
          <p:nvPr/>
        </p:nvPicPr>
        <p:blipFill>
          <a:blip r:embed="rId3">
            <a:alphaModFix/>
          </a:blip>
          <a:stretch>
            <a:fillRect/>
          </a:stretch>
        </p:blipFill>
        <p:spPr>
          <a:xfrm>
            <a:off x="4487306" y="0"/>
            <a:ext cx="2617339" cy="5143501"/>
          </a:xfrm>
          <a:prstGeom prst="rect">
            <a:avLst/>
          </a:prstGeom>
          <a:noFill/>
          <a:ln>
            <a:noFill/>
          </a:ln>
        </p:spPr>
      </p:pic>
      <p:cxnSp>
        <p:nvCxnSpPr>
          <p:cNvPr id="354" name="Google Shape;354;p50"/>
          <p:cNvCxnSpPr/>
          <p:nvPr/>
        </p:nvCxnSpPr>
        <p:spPr>
          <a:xfrm flipH="1">
            <a:off x="5589100" y="912675"/>
            <a:ext cx="1195800" cy="919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1"/>
          <p:cNvSpPr txBox="1"/>
          <p:nvPr>
            <p:ph type="title"/>
          </p:nvPr>
        </p:nvSpPr>
        <p:spPr>
          <a:xfrm>
            <a:off x="0" y="0"/>
            <a:ext cx="2964300" cy="109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740"/>
              <a:t>The indicated grey matter structure has what action on the thalamus</a:t>
            </a:r>
            <a:endParaRPr sz="1740"/>
          </a:p>
        </p:txBody>
      </p:sp>
      <p:sp>
        <p:nvSpPr>
          <p:cNvPr id="360" name="Google Shape;360;p51"/>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Excitatory</a:t>
            </a:r>
            <a:r>
              <a:rPr lang="en"/>
              <a:t> only </a:t>
            </a:r>
            <a:endParaRPr/>
          </a:p>
          <a:p>
            <a:pPr indent="-342900" lvl="0" marL="457200" rtl="0" algn="l">
              <a:spcBef>
                <a:spcPts val="0"/>
              </a:spcBef>
              <a:spcAft>
                <a:spcPts val="0"/>
              </a:spcAft>
              <a:buSzPts val="1800"/>
              <a:buAutoNum type="alphaUcParenR"/>
            </a:pPr>
            <a:r>
              <a:rPr lang="en"/>
              <a:t>Inhibitory only </a:t>
            </a:r>
            <a:endParaRPr/>
          </a:p>
          <a:p>
            <a:pPr indent="-342900" lvl="0" marL="457200" rtl="0" algn="l">
              <a:spcBef>
                <a:spcPts val="0"/>
              </a:spcBef>
              <a:spcAft>
                <a:spcPts val="0"/>
              </a:spcAft>
              <a:buSzPts val="1800"/>
              <a:buAutoNum type="alphaUcParenR"/>
            </a:pPr>
            <a:r>
              <a:rPr lang="en"/>
              <a:t>Excitatory</a:t>
            </a:r>
            <a:r>
              <a:rPr lang="en"/>
              <a:t> and inhibitory </a:t>
            </a:r>
            <a:endParaRPr/>
          </a:p>
          <a:p>
            <a:pPr indent="-342900" lvl="0" marL="457200" rtl="0" algn="l">
              <a:spcBef>
                <a:spcPts val="0"/>
              </a:spcBef>
              <a:spcAft>
                <a:spcPts val="0"/>
              </a:spcAft>
              <a:buSzPts val="1800"/>
              <a:buAutoNum type="alphaUcParenR"/>
            </a:pPr>
            <a:r>
              <a:rPr lang="en"/>
              <a:t>Neither excitatory nor inhibitory </a:t>
            </a:r>
            <a:endParaRPr/>
          </a:p>
        </p:txBody>
      </p:sp>
      <p:pic>
        <p:nvPicPr>
          <p:cNvPr id="361" name="Google Shape;361;p51"/>
          <p:cNvPicPr preferRelativeResize="0"/>
          <p:nvPr/>
        </p:nvPicPr>
        <p:blipFill>
          <a:blip r:embed="rId3">
            <a:alphaModFix/>
          </a:blip>
          <a:stretch>
            <a:fillRect/>
          </a:stretch>
        </p:blipFill>
        <p:spPr>
          <a:xfrm>
            <a:off x="5240950" y="574200"/>
            <a:ext cx="3600450" cy="4419600"/>
          </a:xfrm>
          <a:prstGeom prst="rect">
            <a:avLst/>
          </a:prstGeom>
          <a:noFill/>
          <a:ln>
            <a:noFill/>
          </a:ln>
        </p:spPr>
      </p:pic>
      <p:pic>
        <p:nvPicPr>
          <p:cNvPr id="362" name="Google Shape;362;p51"/>
          <p:cNvPicPr preferRelativeResize="0"/>
          <p:nvPr/>
        </p:nvPicPr>
        <p:blipFill>
          <a:blip r:embed="rId4">
            <a:alphaModFix/>
          </a:blip>
          <a:stretch>
            <a:fillRect/>
          </a:stretch>
        </p:blipFill>
        <p:spPr>
          <a:xfrm>
            <a:off x="4538649" y="19525"/>
            <a:ext cx="4605350" cy="5104450"/>
          </a:xfrm>
          <a:prstGeom prst="rect">
            <a:avLst/>
          </a:prstGeom>
          <a:noFill/>
          <a:ln>
            <a:noFill/>
          </a:ln>
        </p:spPr>
      </p:pic>
      <p:cxnSp>
        <p:nvCxnSpPr>
          <p:cNvPr id="363" name="Google Shape;363;p51"/>
          <p:cNvCxnSpPr/>
          <p:nvPr/>
        </p:nvCxnSpPr>
        <p:spPr>
          <a:xfrm flipH="1">
            <a:off x="6622250" y="1121700"/>
            <a:ext cx="268500" cy="6612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2"/>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Damage to this structure will likely cause:</a:t>
            </a:r>
            <a:endParaRPr/>
          </a:p>
        </p:txBody>
      </p:sp>
      <p:sp>
        <p:nvSpPr>
          <p:cNvPr id="369" name="Google Shape;369;p52"/>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Difficulty encoding memory and attention deficits </a:t>
            </a:r>
            <a:endParaRPr/>
          </a:p>
          <a:p>
            <a:pPr indent="-342900" lvl="0" marL="457200" rtl="0" algn="l">
              <a:spcBef>
                <a:spcPts val="0"/>
              </a:spcBef>
              <a:spcAft>
                <a:spcPts val="0"/>
              </a:spcAft>
              <a:buSzPts val="1800"/>
              <a:buAutoNum type="alphaUcParenR"/>
            </a:pPr>
            <a:r>
              <a:rPr lang="en"/>
              <a:t>Retrograde amnesia </a:t>
            </a:r>
            <a:endParaRPr/>
          </a:p>
          <a:p>
            <a:pPr indent="-342900" lvl="0" marL="457200" rtl="0" algn="l">
              <a:spcBef>
                <a:spcPts val="0"/>
              </a:spcBef>
              <a:spcAft>
                <a:spcPts val="0"/>
              </a:spcAft>
              <a:buSzPts val="1800"/>
              <a:buAutoNum type="alphaUcParenR"/>
            </a:pPr>
            <a:r>
              <a:rPr lang="en"/>
              <a:t>Anterograde amnesia </a:t>
            </a:r>
            <a:endParaRPr/>
          </a:p>
          <a:p>
            <a:pPr indent="-342900" lvl="0" marL="457200" rtl="0" algn="l">
              <a:spcBef>
                <a:spcPts val="0"/>
              </a:spcBef>
              <a:spcAft>
                <a:spcPts val="0"/>
              </a:spcAft>
              <a:buSzPts val="1800"/>
              <a:buAutoNum type="alphaUcParenR"/>
            </a:pPr>
            <a:r>
              <a:rPr lang="en"/>
              <a:t>Chorea </a:t>
            </a:r>
            <a:endParaRPr/>
          </a:p>
          <a:p>
            <a:pPr indent="-342900" lvl="0" marL="457200" rtl="0" algn="l">
              <a:spcBef>
                <a:spcPts val="0"/>
              </a:spcBef>
              <a:spcAft>
                <a:spcPts val="0"/>
              </a:spcAft>
              <a:buSzPts val="1800"/>
              <a:buAutoNum type="alphaUcParenR"/>
            </a:pPr>
            <a:r>
              <a:rPr lang="en"/>
              <a:t>Addictive tendencies </a:t>
            </a:r>
            <a:endParaRPr/>
          </a:p>
        </p:txBody>
      </p:sp>
      <p:pic>
        <p:nvPicPr>
          <p:cNvPr id="370" name="Google Shape;370;p52"/>
          <p:cNvPicPr preferRelativeResize="0"/>
          <p:nvPr/>
        </p:nvPicPr>
        <p:blipFill>
          <a:blip r:embed="rId3">
            <a:alphaModFix/>
          </a:blip>
          <a:stretch>
            <a:fillRect/>
          </a:stretch>
        </p:blipFill>
        <p:spPr>
          <a:xfrm>
            <a:off x="2964300" y="481125"/>
            <a:ext cx="6150875" cy="4471375"/>
          </a:xfrm>
          <a:prstGeom prst="rect">
            <a:avLst/>
          </a:prstGeom>
          <a:noFill/>
          <a:ln>
            <a:noFill/>
          </a:ln>
        </p:spPr>
      </p:pic>
      <p:cxnSp>
        <p:nvCxnSpPr>
          <p:cNvPr id="371" name="Google Shape;371;p52"/>
          <p:cNvCxnSpPr/>
          <p:nvPr/>
        </p:nvCxnSpPr>
        <p:spPr>
          <a:xfrm flipH="1">
            <a:off x="6572575" y="2285225"/>
            <a:ext cx="276000" cy="4104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79" name="Google Shape;79;p1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ctr">
              <a:lnSpc>
                <a:spcPct val="100000"/>
              </a:lnSpc>
              <a:spcBef>
                <a:spcPts val="0"/>
              </a:spcBef>
              <a:spcAft>
                <a:spcPts val="0"/>
              </a:spcAft>
              <a:buClr>
                <a:schemeClr val="dk1"/>
              </a:buClr>
              <a:buSzPts val="1100"/>
              <a:buFont typeface="Arial"/>
              <a:buNone/>
            </a:pPr>
            <a:r>
              <a:rPr lang="en" sz="1600">
                <a:solidFill>
                  <a:srgbClr val="595959"/>
                </a:solidFill>
                <a:latin typeface="Lato"/>
                <a:ea typeface="Lato"/>
                <a:cs typeface="Lato"/>
                <a:sym typeface="Lato"/>
              </a:rPr>
              <a:t>All of the following are multiple choice (A-E) with answers in the notes. For practice, set a 40 sec timer as a maximum and don't return to previous questions. </a:t>
            </a:r>
            <a:endParaRPr sz="1600">
              <a:solidFill>
                <a:srgbClr val="595959"/>
              </a:solidFill>
              <a:latin typeface="Lato"/>
              <a:ea typeface="Lato"/>
              <a:cs typeface="Lato"/>
              <a:sym typeface="Lato"/>
            </a:endParaRPr>
          </a:p>
          <a:p>
            <a:pPr indent="0" lvl="0" marL="0" rtl="0" algn="ctr">
              <a:lnSpc>
                <a:spcPct val="100000"/>
              </a:lnSpc>
              <a:spcBef>
                <a:spcPts val="1200"/>
              </a:spcBef>
              <a:spcAft>
                <a:spcPts val="0"/>
              </a:spcAft>
              <a:buClr>
                <a:schemeClr val="dk1"/>
              </a:buClr>
              <a:buSzPts val="1100"/>
              <a:buFont typeface="Arial"/>
              <a:buNone/>
            </a:pPr>
            <a:r>
              <a:t/>
            </a:r>
            <a:endParaRPr sz="1600">
              <a:solidFill>
                <a:srgbClr val="595959"/>
              </a:solidFill>
              <a:latin typeface="Lato"/>
              <a:ea typeface="Lato"/>
              <a:cs typeface="Lato"/>
              <a:sym typeface="Lato"/>
            </a:endParaRPr>
          </a:p>
          <a:p>
            <a:pPr indent="0" lvl="0" marL="0" rtl="0" algn="ctr">
              <a:lnSpc>
                <a:spcPct val="100000"/>
              </a:lnSpc>
              <a:spcBef>
                <a:spcPts val="1200"/>
              </a:spcBef>
              <a:spcAft>
                <a:spcPts val="0"/>
              </a:spcAft>
              <a:buClr>
                <a:schemeClr val="dk1"/>
              </a:buClr>
              <a:buSzPts val="1100"/>
              <a:buFont typeface="Arial"/>
              <a:buNone/>
            </a:pPr>
            <a:r>
              <a:rPr b="1" lang="en" sz="1600">
                <a:solidFill>
                  <a:srgbClr val="595959"/>
                </a:solidFill>
                <a:latin typeface="Lato"/>
                <a:ea typeface="Lato"/>
                <a:cs typeface="Lato"/>
                <a:sym typeface="Lato"/>
              </a:rPr>
              <a:t>Some questions have references in the notes, or even indicate that there is a reference image UNDER the lab image, so make sure to check the notes</a:t>
            </a:r>
            <a:endParaRPr b="1" sz="1600">
              <a:solidFill>
                <a:srgbClr val="595959"/>
              </a:solidFill>
              <a:latin typeface="Lato"/>
              <a:ea typeface="Lato"/>
              <a:cs typeface="Lato"/>
              <a:sym typeface="Lato"/>
            </a:endParaRPr>
          </a:p>
          <a:p>
            <a:pPr indent="0" lvl="0" marL="0" rtl="0" algn="l">
              <a:spcBef>
                <a:spcPts val="1200"/>
              </a:spcBef>
              <a:spcAft>
                <a:spcPts val="12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3"/>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 receives what info:</a:t>
            </a:r>
            <a:endParaRPr/>
          </a:p>
        </p:txBody>
      </p:sp>
      <p:sp>
        <p:nvSpPr>
          <p:cNvPr id="377" name="Google Shape;377;p53"/>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Contralateral facial sensation </a:t>
            </a:r>
            <a:endParaRPr/>
          </a:p>
          <a:p>
            <a:pPr indent="-342900" lvl="0" marL="457200" rtl="0" algn="l">
              <a:spcBef>
                <a:spcPts val="0"/>
              </a:spcBef>
              <a:spcAft>
                <a:spcPts val="0"/>
              </a:spcAft>
              <a:buSzPts val="1800"/>
              <a:buAutoNum type="alphaUcParenR"/>
            </a:pPr>
            <a:r>
              <a:rPr lang="en"/>
              <a:t>Ipsilateral body sensation </a:t>
            </a:r>
            <a:endParaRPr/>
          </a:p>
          <a:p>
            <a:pPr indent="-342900" lvl="0" marL="457200" rtl="0" algn="l">
              <a:spcBef>
                <a:spcPts val="0"/>
              </a:spcBef>
              <a:spcAft>
                <a:spcPts val="0"/>
              </a:spcAft>
              <a:buSzPts val="1800"/>
              <a:buAutoNum type="alphaUcParenR"/>
            </a:pPr>
            <a:r>
              <a:rPr lang="en"/>
              <a:t>Ipsilateral facial sensation </a:t>
            </a:r>
            <a:endParaRPr/>
          </a:p>
          <a:p>
            <a:pPr indent="-342900" lvl="0" marL="457200" rtl="0" algn="l">
              <a:spcBef>
                <a:spcPts val="0"/>
              </a:spcBef>
              <a:spcAft>
                <a:spcPts val="0"/>
              </a:spcAft>
              <a:buSzPts val="1800"/>
              <a:buAutoNum type="alphaUcParenR"/>
            </a:pPr>
            <a:r>
              <a:rPr lang="en"/>
              <a:t>Contralateral motor output </a:t>
            </a:r>
            <a:endParaRPr/>
          </a:p>
          <a:p>
            <a:pPr indent="-342900" lvl="0" marL="457200" rtl="0" algn="l">
              <a:spcBef>
                <a:spcPts val="0"/>
              </a:spcBef>
              <a:spcAft>
                <a:spcPts val="0"/>
              </a:spcAft>
              <a:buSzPts val="1800"/>
              <a:buAutoNum type="alphaUcParenR"/>
            </a:pPr>
            <a:r>
              <a:rPr lang="en"/>
              <a:t>Contralateral body sensation</a:t>
            </a:r>
            <a:endParaRPr/>
          </a:p>
        </p:txBody>
      </p:sp>
      <p:pic>
        <p:nvPicPr>
          <p:cNvPr id="378" name="Google Shape;378;p53"/>
          <p:cNvPicPr preferRelativeResize="0"/>
          <p:nvPr/>
        </p:nvPicPr>
        <p:blipFill>
          <a:blip r:embed="rId3">
            <a:alphaModFix/>
          </a:blip>
          <a:stretch>
            <a:fillRect/>
          </a:stretch>
        </p:blipFill>
        <p:spPr>
          <a:xfrm>
            <a:off x="4055824" y="19525"/>
            <a:ext cx="4605350" cy="5104450"/>
          </a:xfrm>
          <a:prstGeom prst="rect">
            <a:avLst/>
          </a:prstGeom>
          <a:noFill/>
          <a:ln>
            <a:noFill/>
          </a:ln>
        </p:spPr>
      </p:pic>
      <p:cxnSp>
        <p:nvCxnSpPr>
          <p:cNvPr id="379" name="Google Shape;379;p53"/>
          <p:cNvCxnSpPr/>
          <p:nvPr/>
        </p:nvCxnSpPr>
        <p:spPr>
          <a:xfrm flipH="1">
            <a:off x="5723725" y="2016375"/>
            <a:ext cx="742800" cy="643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4"/>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Primary afferents to this region contain:</a:t>
            </a:r>
            <a:endParaRPr/>
          </a:p>
        </p:txBody>
      </p:sp>
      <p:sp>
        <p:nvSpPr>
          <p:cNvPr id="385" name="Google Shape;385;p54"/>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Bilateral gustatory information </a:t>
            </a:r>
            <a:endParaRPr/>
          </a:p>
          <a:p>
            <a:pPr indent="-342900" lvl="0" marL="457200" rtl="0" algn="l">
              <a:spcBef>
                <a:spcPts val="0"/>
              </a:spcBef>
              <a:spcAft>
                <a:spcPts val="0"/>
              </a:spcAft>
              <a:buSzPts val="1800"/>
              <a:buAutoNum type="alphaUcParenR"/>
            </a:pPr>
            <a:r>
              <a:rPr lang="en"/>
              <a:t>Contralateral auditory information </a:t>
            </a:r>
            <a:endParaRPr/>
          </a:p>
          <a:p>
            <a:pPr indent="-342900" lvl="0" marL="457200" rtl="0" algn="l">
              <a:spcBef>
                <a:spcPts val="0"/>
              </a:spcBef>
              <a:spcAft>
                <a:spcPts val="0"/>
              </a:spcAft>
              <a:buSzPts val="1800"/>
              <a:buAutoNum type="alphaUcParenR"/>
            </a:pPr>
            <a:r>
              <a:rPr lang="en"/>
              <a:t>Ipsilateral</a:t>
            </a:r>
            <a:r>
              <a:rPr lang="en"/>
              <a:t> olfactory information </a:t>
            </a:r>
            <a:endParaRPr/>
          </a:p>
          <a:p>
            <a:pPr indent="-342900" lvl="0" marL="457200" rtl="0" algn="l">
              <a:spcBef>
                <a:spcPts val="0"/>
              </a:spcBef>
              <a:spcAft>
                <a:spcPts val="0"/>
              </a:spcAft>
              <a:buSzPts val="1800"/>
              <a:buAutoNum type="alphaUcParenR"/>
            </a:pPr>
            <a:r>
              <a:rPr lang="en"/>
              <a:t>Emotional response to </a:t>
            </a:r>
            <a:r>
              <a:rPr lang="en"/>
              <a:t>environment</a:t>
            </a:r>
            <a:r>
              <a:rPr lang="en"/>
              <a:t> </a:t>
            </a:r>
            <a:endParaRPr/>
          </a:p>
          <a:p>
            <a:pPr indent="-342900" lvl="0" marL="457200" rtl="0" algn="l">
              <a:spcBef>
                <a:spcPts val="0"/>
              </a:spcBef>
              <a:spcAft>
                <a:spcPts val="0"/>
              </a:spcAft>
              <a:buSzPts val="1800"/>
              <a:buAutoNum type="alphaUcParenR"/>
            </a:pPr>
            <a:r>
              <a:rPr lang="en"/>
              <a:t>Bilateral olfactory information </a:t>
            </a:r>
            <a:endParaRPr/>
          </a:p>
        </p:txBody>
      </p:sp>
      <p:pic>
        <p:nvPicPr>
          <p:cNvPr id="386" name="Google Shape;386;p54"/>
          <p:cNvPicPr preferRelativeResize="0"/>
          <p:nvPr/>
        </p:nvPicPr>
        <p:blipFill>
          <a:blip r:embed="rId3">
            <a:alphaModFix/>
          </a:blip>
          <a:stretch>
            <a:fillRect/>
          </a:stretch>
        </p:blipFill>
        <p:spPr>
          <a:xfrm rot="5400000">
            <a:off x="4348174" y="-455700"/>
            <a:ext cx="3480925" cy="5771426"/>
          </a:xfrm>
          <a:prstGeom prst="rect">
            <a:avLst/>
          </a:prstGeom>
          <a:noFill/>
          <a:ln>
            <a:noFill/>
          </a:ln>
        </p:spPr>
      </p:pic>
      <p:cxnSp>
        <p:nvCxnSpPr>
          <p:cNvPr id="387" name="Google Shape;387;p54"/>
          <p:cNvCxnSpPr/>
          <p:nvPr/>
        </p:nvCxnSpPr>
        <p:spPr>
          <a:xfrm>
            <a:off x="6705550" y="1111725"/>
            <a:ext cx="126600" cy="1252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ph type="title"/>
          </p:nvPr>
        </p:nvSpPr>
        <p:spPr>
          <a:xfrm>
            <a:off x="36100" y="0"/>
            <a:ext cx="3628800" cy="103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640"/>
              <a:t>Damage to this structure can result in loss of what neurotransmitter involved in the </a:t>
            </a:r>
            <a:r>
              <a:rPr lang="en" sz="1640"/>
              <a:t>consciousness</a:t>
            </a:r>
            <a:r>
              <a:rPr lang="en" sz="1640"/>
              <a:t> system </a:t>
            </a:r>
            <a:endParaRPr sz="1640"/>
          </a:p>
        </p:txBody>
      </p:sp>
      <p:sp>
        <p:nvSpPr>
          <p:cNvPr id="85" name="Google Shape;85;p18"/>
          <p:cNvSpPr txBox="1"/>
          <p:nvPr>
            <p:ph idx="1" type="body"/>
          </p:nvPr>
        </p:nvSpPr>
        <p:spPr>
          <a:xfrm>
            <a:off x="36100" y="1343075"/>
            <a:ext cx="3628800" cy="3375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Norepinephrine </a:t>
            </a:r>
            <a:endParaRPr/>
          </a:p>
          <a:p>
            <a:pPr indent="-342900" lvl="0" marL="457200" rtl="0" algn="l">
              <a:spcBef>
                <a:spcPts val="0"/>
              </a:spcBef>
              <a:spcAft>
                <a:spcPts val="0"/>
              </a:spcAft>
              <a:buSzPts val="1800"/>
              <a:buAutoNum type="alphaUcParenR"/>
            </a:pPr>
            <a:r>
              <a:rPr lang="en"/>
              <a:t>Glutamate </a:t>
            </a:r>
            <a:endParaRPr/>
          </a:p>
          <a:p>
            <a:pPr indent="-342900" lvl="0" marL="457200" rtl="0" algn="l">
              <a:spcBef>
                <a:spcPts val="0"/>
              </a:spcBef>
              <a:spcAft>
                <a:spcPts val="0"/>
              </a:spcAft>
              <a:buSzPts val="1800"/>
              <a:buAutoNum type="alphaUcParenR"/>
            </a:pPr>
            <a:r>
              <a:rPr lang="en"/>
              <a:t>GABA </a:t>
            </a:r>
            <a:endParaRPr/>
          </a:p>
          <a:p>
            <a:pPr indent="-342900" lvl="0" marL="457200" rtl="0" algn="l">
              <a:spcBef>
                <a:spcPts val="0"/>
              </a:spcBef>
              <a:spcAft>
                <a:spcPts val="0"/>
              </a:spcAft>
              <a:buSzPts val="1800"/>
              <a:buAutoNum type="alphaUcParenR"/>
            </a:pPr>
            <a:r>
              <a:rPr lang="en"/>
              <a:t>Serotonin</a:t>
            </a:r>
            <a:r>
              <a:rPr lang="en"/>
              <a:t> </a:t>
            </a:r>
            <a:endParaRPr/>
          </a:p>
          <a:p>
            <a:pPr indent="-342900" lvl="0" marL="457200" rtl="0" algn="l">
              <a:spcBef>
                <a:spcPts val="0"/>
              </a:spcBef>
              <a:spcAft>
                <a:spcPts val="0"/>
              </a:spcAft>
              <a:buSzPts val="1800"/>
              <a:buAutoNum type="alphaUcParenR"/>
            </a:pPr>
            <a:r>
              <a:rPr lang="en"/>
              <a:t>Acetylcholine</a:t>
            </a:r>
            <a:endParaRPr/>
          </a:p>
        </p:txBody>
      </p:sp>
      <p:pic>
        <p:nvPicPr>
          <p:cNvPr id="86" name="Google Shape;86;p18"/>
          <p:cNvPicPr preferRelativeResize="0"/>
          <p:nvPr/>
        </p:nvPicPr>
        <p:blipFill>
          <a:blip r:embed="rId3">
            <a:alphaModFix/>
          </a:blip>
          <a:stretch>
            <a:fillRect/>
          </a:stretch>
        </p:blipFill>
        <p:spPr>
          <a:xfrm>
            <a:off x="3720075" y="969300"/>
            <a:ext cx="5369875" cy="3572849"/>
          </a:xfrm>
          <a:prstGeom prst="rect">
            <a:avLst/>
          </a:prstGeom>
          <a:noFill/>
          <a:ln>
            <a:noFill/>
          </a:ln>
        </p:spPr>
      </p:pic>
      <p:cxnSp>
        <p:nvCxnSpPr>
          <p:cNvPr id="87" name="Google Shape;87;p18"/>
          <p:cNvCxnSpPr/>
          <p:nvPr/>
        </p:nvCxnSpPr>
        <p:spPr>
          <a:xfrm flipH="1" rot="10800000">
            <a:off x="6188500" y="3303300"/>
            <a:ext cx="21300" cy="516600"/>
          </a:xfrm>
          <a:prstGeom prst="straightConnector1">
            <a:avLst/>
          </a:prstGeom>
          <a:noFill/>
          <a:ln cap="flat" cmpd="sng" w="9525">
            <a:solidFill>
              <a:srgbClr val="FF0000"/>
            </a:solidFill>
            <a:prstDash val="solid"/>
            <a:round/>
            <a:headEnd len="med" w="med" type="none"/>
            <a:tailEnd len="med" w="med" type="triangle"/>
          </a:ln>
        </p:spPr>
      </p:cxnSp>
      <p:cxnSp>
        <p:nvCxnSpPr>
          <p:cNvPr id="88" name="Google Shape;88;p18"/>
          <p:cNvCxnSpPr/>
          <p:nvPr/>
        </p:nvCxnSpPr>
        <p:spPr>
          <a:xfrm flipH="1" rot="10800000">
            <a:off x="6822400" y="3247775"/>
            <a:ext cx="21300" cy="516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Damage to this structure will likely cause:</a:t>
            </a:r>
            <a:endParaRPr/>
          </a:p>
        </p:txBody>
      </p:sp>
      <p:sp>
        <p:nvSpPr>
          <p:cNvPr id="94" name="Google Shape;94;p19"/>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Difficulty encoding memory and attention deficits </a:t>
            </a:r>
            <a:endParaRPr/>
          </a:p>
          <a:p>
            <a:pPr indent="-342900" lvl="0" marL="457200" rtl="0" algn="l">
              <a:spcBef>
                <a:spcPts val="0"/>
              </a:spcBef>
              <a:spcAft>
                <a:spcPts val="0"/>
              </a:spcAft>
              <a:buSzPts val="1800"/>
              <a:buAutoNum type="alphaUcParenR"/>
            </a:pPr>
            <a:r>
              <a:rPr lang="en"/>
              <a:t>Retrograde amnesia </a:t>
            </a:r>
            <a:endParaRPr/>
          </a:p>
          <a:p>
            <a:pPr indent="-342900" lvl="0" marL="457200" rtl="0" algn="l">
              <a:spcBef>
                <a:spcPts val="0"/>
              </a:spcBef>
              <a:spcAft>
                <a:spcPts val="0"/>
              </a:spcAft>
              <a:buSzPts val="1800"/>
              <a:buAutoNum type="alphaUcParenR"/>
            </a:pPr>
            <a:r>
              <a:rPr lang="en"/>
              <a:t>Anterograde amnesia </a:t>
            </a:r>
            <a:endParaRPr/>
          </a:p>
          <a:p>
            <a:pPr indent="-342900" lvl="0" marL="457200" rtl="0" algn="l">
              <a:spcBef>
                <a:spcPts val="0"/>
              </a:spcBef>
              <a:spcAft>
                <a:spcPts val="0"/>
              </a:spcAft>
              <a:buSzPts val="1800"/>
              <a:buAutoNum type="alphaUcParenR"/>
            </a:pPr>
            <a:r>
              <a:rPr lang="en"/>
              <a:t>Chorea </a:t>
            </a:r>
            <a:endParaRPr/>
          </a:p>
          <a:p>
            <a:pPr indent="-342900" lvl="0" marL="457200" rtl="0" algn="l">
              <a:spcBef>
                <a:spcPts val="0"/>
              </a:spcBef>
              <a:spcAft>
                <a:spcPts val="0"/>
              </a:spcAft>
              <a:buSzPts val="1800"/>
              <a:buAutoNum type="alphaUcParenR"/>
            </a:pPr>
            <a:r>
              <a:rPr lang="en"/>
              <a:t>Addictive tendencies </a:t>
            </a:r>
            <a:endParaRPr/>
          </a:p>
        </p:txBody>
      </p:sp>
      <p:pic>
        <p:nvPicPr>
          <p:cNvPr id="95" name="Google Shape;95;p19"/>
          <p:cNvPicPr preferRelativeResize="0"/>
          <p:nvPr/>
        </p:nvPicPr>
        <p:blipFill>
          <a:blip r:embed="rId3">
            <a:alphaModFix/>
          </a:blip>
          <a:stretch>
            <a:fillRect/>
          </a:stretch>
        </p:blipFill>
        <p:spPr>
          <a:xfrm>
            <a:off x="2964300" y="481125"/>
            <a:ext cx="6150875" cy="4471375"/>
          </a:xfrm>
          <a:prstGeom prst="rect">
            <a:avLst/>
          </a:prstGeom>
          <a:noFill/>
          <a:ln>
            <a:noFill/>
          </a:ln>
        </p:spPr>
      </p:pic>
      <p:cxnSp>
        <p:nvCxnSpPr>
          <p:cNvPr id="96" name="Google Shape;96;p19"/>
          <p:cNvCxnSpPr/>
          <p:nvPr/>
        </p:nvCxnSpPr>
        <p:spPr>
          <a:xfrm>
            <a:off x="6310875" y="2391350"/>
            <a:ext cx="56700" cy="4953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184675" y="31000"/>
            <a:ext cx="3720600" cy="5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Fibers run through this part of the internal capsule</a:t>
            </a:r>
            <a:endParaRPr/>
          </a:p>
        </p:txBody>
      </p:sp>
      <p:sp>
        <p:nvSpPr>
          <p:cNvPr id="102" name="Google Shape;102;p20"/>
          <p:cNvSpPr txBox="1"/>
          <p:nvPr>
            <p:ph idx="1" type="body"/>
          </p:nvPr>
        </p:nvSpPr>
        <p:spPr>
          <a:xfrm>
            <a:off x="43200" y="1441200"/>
            <a:ext cx="4314900" cy="32991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AutoNum type="alphaUcParenR"/>
            </a:pPr>
            <a:r>
              <a:rPr lang="en"/>
              <a:t>Frontopontine fibers and communicating fibers between thalamus and cingulate gyrus </a:t>
            </a:r>
            <a:endParaRPr/>
          </a:p>
          <a:p>
            <a:pPr indent="-334327" lvl="0" marL="457200" rtl="0" algn="l">
              <a:spcBef>
                <a:spcPts val="0"/>
              </a:spcBef>
              <a:spcAft>
                <a:spcPts val="0"/>
              </a:spcAft>
              <a:buSzPct val="100000"/>
              <a:buAutoNum type="alphaUcParenR"/>
            </a:pPr>
            <a:r>
              <a:rPr lang="en"/>
              <a:t>Corticospinal fibers and communicating fibers between the VPL/VPM and somatosensory cortices</a:t>
            </a:r>
            <a:endParaRPr/>
          </a:p>
          <a:p>
            <a:pPr indent="-334327" lvl="0" marL="457200" rtl="0" algn="l">
              <a:spcBef>
                <a:spcPts val="0"/>
              </a:spcBef>
              <a:spcAft>
                <a:spcPts val="0"/>
              </a:spcAft>
              <a:buSzPct val="100000"/>
              <a:buAutoNum type="alphaUcParenR"/>
            </a:pPr>
            <a:r>
              <a:rPr lang="en"/>
              <a:t>Frontopontine fibers and communications between VA/VL and motor cortices </a:t>
            </a:r>
            <a:endParaRPr/>
          </a:p>
          <a:p>
            <a:pPr indent="-334327" lvl="0" marL="457200" rtl="0" algn="l">
              <a:spcBef>
                <a:spcPts val="0"/>
              </a:spcBef>
              <a:spcAft>
                <a:spcPts val="0"/>
              </a:spcAft>
              <a:buSzPct val="100000"/>
              <a:buAutoNum type="alphaUcParenR"/>
            </a:pPr>
            <a:r>
              <a:rPr lang="en"/>
              <a:t>Parietal corticopontine fibers </a:t>
            </a:r>
            <a:endParaRPr/>
          </a:p>
          <a:p>
            <a:pPr indent="-334327" lvl="0" marL="457200" rtl="0" algn="l">
              <a:spcBef>
                <a:spcPts val="0"/>
              </a:spcBef>
              <a:spcAft>
                <a:spcPts val="0"/>
              </a:spcAft>
              <a:buSzPct val="100000"/>
              <a:buAutoNum type="alphaUcParenR"/>
            </a:pPr>
            <a:r>
              <a:rPr lang="en"/>
              <a:t>Thalamomamillary fibers </a:t>
            </a:r>
            <a:endParaRPr/>
          </a:p>
        </p:txBody>
      </p:sp>
      <p:pic>
        <p:nvPicPr>
          <p:cNvPr id="103" name="Google Shape;103;p20"/>
          <p:cNvPicPr preferRelativeResize="0"/>
          <p:nvPr/>
        </p:nvPicPr>
        <p:blipFill>
          <a:blip r:embed="rId3">
            <a:alphaModFix/>
          </a:blip>
          <a:stretch>
            <a:fillRect/>
          </a:stretch>
        </p:blipFill>
        <p:spPr>
          <a:xfrm>
            <a:off x="4487306" y="0"/>
            <a:ext cx="2617339" cy="5143501"/>
          </a:xfrm>
          <a:prstGeom prst="rect">
            <a:avLst/>
          </a:prstGeom>
          <a:noFill/>
          <a:ln>
            <a:noFill/>
          </a:ln>
        </p:spPr>
      </p:pic>
      <p:cxnSp>
        <p:nvCxnSpPr>
          <p:cNvPr id="104" name="Google Shape;104;p20"/>
          <p:cNvCxnSpPr/>
          <p:nvPr/>
        </p:nvCxnSpPr>
        <p:spPr>
          <a:xfrm flipH="1">
            <a:off x="5574950" y="1514050"/>
            <a:ext cx="1365600" cy="1018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0" y="0"/>
            <a:ext cx="2964300" cy="109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Indicated structure is derived from the:</a:t>
            </a:r>
            <a:endParaRPr/>
          </a:p>
        </p:txBody>
      </p:sp>
      <p:sp>
        <p:nvSpPr>
          <p:cNvPr id="110" name="Google Shape;110;p21"/>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Diencephalon </a:t>
            </a:r>
            <a:endParaRPr/>
          </a:p>
          <a:p>
            <a:pPr indent="-342900" lvl="0" marL="457200" rtl="0" algn="l">
              <a:spcBef>
                <a:spcPts val="0"/>
              </a:spcBef>
              <a:spcAft>
                <a:spcPts val="0"/>
              </a:spcAft>
              <a:buSzPts val="1800"/>
              <a:buAutoNum type="alphaUcParenR"/>
            </a:pPr>
            <a:r>
              <a:rPr lang="en"/>
              <a:t>Mesencephalon </a:t>
            </a:r>
            <a:endParaRPr/>
          </a:p>
          <a:p>
            <a:pPr indent="-342900" lvl="0" marL="457200" rtl="0" algn="l">
              <a:spcBef>
                <a:spcPts val="0"/>
              </a:spcBef>
              <a:spcAft>
                <a:spcPts val="0"/>
              </a:spcAft>
              <a:buSzPts val="1800"/>
              <a:buAutoNum type="alphaUcParenR"/>
            </a:pPr>
            <a:r>
              <a:rPr lang="en"/>
              <a:t>Metencephalon </a:t>
            </a:r>
            <a:endParaRPr/>
          </a:p>
          <a:p>
            <a:pPr indent="-342900" lvl="0" marL="457200" rtl="0" algn="l">
              <a:spcBef>
                <a:spcPts val="0"/>
              </a:spcBef>
              <a:spcAft>
                <a:spcPts val="0"/>
              </a:spcAft>
              <a:buSzPts val="1800"/>
              <a:buAutoNum type="alphaUcParenR"/>
            </a:pPr>
            <a:r>
              <a:rPr lang="en"/>
              <a:t>Rhomboid Lip </a:t>
            </a:r>
            <a:endParaRPr/>
          </a:p>
          <a:p>
            <a:pPr indent="-342900" lvl="0" marL="457200" rtl="0" algn="l">
              <a:spcBef>
                <a:spcPts val="0"/>
              </a:spcBef>
              <a:spcAft>
                <a:spcPts val="0"/>
              </a:spcAft>
              <a:buSzPts val="1800"/>
              <a:buAutoNum type="alphaUcParenR"/>
            </a:pPr>
            <a:r>
              <a:rPr lang="en"/>
              <a:t>Telencephalon </a:t>
            </a:r>
            <a:endParaRPr/>
          </a:p>
        </p:txBody>
      </p:sp>
      <p:pic>
        <p:nvPicPr>
          <p:cNvPr id="111" name="Google Shape;111;p21"/>
          <p:cNvPicPr preferRelativeResize="0"/>
          <p:nvPr/>
        </p:nvPicPr>
        <p:blipFill>
          <a:blip r:embed="rId3">
            <a:alphaModFix/>
          </a:blip>
          <a:stretch>
            <a:fillRect/>
          </a:stretch>
        </p:blipFill>
        <p:spPr>
          <a:xfrm>
            <a:off x="3062223" y="436250"/>
            <a:ext cx="5951701" cy="4095200"/>
          </a:xfrm>
          <a:prstGeom prst="rect">
            <a:avLst/>
          </a:prstGeom>
          <a:noFill/>
          <a:ln>
            <a:noFill/>
          </a:ln>
        </p:spPr>
      </p:pic>
      <p:cxnSp>
        <p:nvCxnSpPr>
          <p:cNvPr id="112" name="Google Shape;112;p21"/>
          <p:cNvCxnSpPr/>
          <p:nvPr/>
        </p:nvCxnSpPr>
        <p:spPr>
          <a:xfrm>
            <a:off x="3419625" y="2427500"/>
            <a:ext cx="197100" cy="928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40650" y="-56300"/>
            <a:ext cx="9062700" cy="682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Damage to the indicated structure would inhibit </a:t>
            </a:r>
            <a:r>
              <a:rPr lang="en"/>
              <a:t>activation</a:t>
            </a:r>
            <a:r>
              <a:rPr lang="en"/>
              <a:t> of </a:t>
            </a:r>
            <a:r>
              <a:rPr lang="en"/>
              <a:t>what</a:t>
            </a:r>
            <a:r>
              <a:rPr lang="en"/>
              <a:t> </a:t>
            </a:r>
            <a:r>
              <a:rPr lang="en"/>
              <a:t>muscle</a:t>
            </a:r>
            <a:r>
              <a:rPr lang="en"/>
              <a:t> in voluntary conjugate gaze?</a:t>
            </a:r>
            <a:endParaRPr/>
          </a:p>
        </p:txBody>
      </p:sp>
      <p:sp>
        <p:nvSpPr>
          <p:cNvPr id="118" name="Google Shape;118;p22"/>
          <p:cNvSpPr txBox="1"/>
          <p:nvPr>
            <p:ph idx="1" type="body"/>
          </p:nvPr>
        </p:nvSpPr>
        <p:spPr>
          <a:xfrm>
            <a:off x="0" y="1336000"/>
            <a:ext cx="2999700" cy="368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lphaUcParenR"/>
            </a:pPr>
            <a:r>
              <a:rPr lang="en"/>
              <a:t>Left superior oblique</a:t>
            </a:r>
            <a:endParaRPr/>
          </a:p>
          <a:p>
            <a:pPr indent="-342900" lvl="0" marL="457200" rtl="0" algn="l">
              <a:spcBef>
                <a:spcPts val="0"/>
              </a:spcBef>
              <a:spcAft>
                <a:spcPts val="0"/>
              </a:spcAft>
              <a:buSzPts val="1800"/>
              <a:buAutoNum type="alphaUcParenR"/>
            </a:pPr>
            <a:r>
              <a:rPr lang="en"/>
              <a:t>Bilateral inferior rectus </a:t>
            </a:r>
            <a:endParaRPr/>
          </a:p>
          <a:p>
            <a:pPr indent="-342900" lvl="0" marL="457200" rtl="0" algn="l">
              <a:spcBef>
                <a:spcPts val="0"/>
              </a:spcBef>
              <a:spcAft>
                <a:spcPts val="0"/>
              </a:spcAft>
              <a:buSzPts val="1800"/>
              <a:buAutoNum type="alphaUcParenR"/>
            </a:pPr>
            <a:r>
              <a:rPr lang="en"/>
              <a:t>Ipsilateral inferior oblique</a:t>
            </a:r>
            <a:endParaRPr/>
          </a:p>
          <a:p>
            <a:pPr indent="-342900" lvl="0" marL="457200" rtl="0" algn="l">
              <a:spcBef>
                <a:spcPts val="0"/>
              </a:spcBef>
              <a:spcAft>
                <a:spcPts val="0"/>
              </a:spcAft>
              <a:buSzPts val="1800"/>
              <a:buAutoNum type="alphaUcParenR"/>
            </a:pPr>
            <a:r>
              <a:rPr lang="en"/>
              <a:t>Bilateral superior rectus </a:t>
            </a:r>
            <a:endParaRPr/>
          </a:p>
          <a:p>
            <a:pPr indent="-342900" lvl="0" marL="457200" rtl="0" algn="l">
              <a:spcBef>
                <a:spcPts val="0"/>
              </a:spcBef>
              <a:spcAft>
                <a:spcPts val="0"/>
              </a:spcAft>
              <a:buSzPts val="1800"/>
              <a:buAutoNum type="alphaUcParenR"/>
            </a:pPr>
            <a:r>
              <a:rPr lang="en"/>
              <a:t>Bilateral lateral rectus </a:t>
            </a:r>
            <a:endParaRPr/>
          </a:p>
        </p:txBody>
      </p:sp>
      <p:pic>
        <p:nvPicPr>
          <p:cNvPr id="119" name="Google Shape;119;p22"/>
          <p:cNvPicPr preferRelativeResize="0"/>
          <p:nvPr/>
        </p:nvPicPr>
        <p:blipFill>
          <a:blip r:embed="rId3">
            <a:alphaModFix/>
          </a:blip>
          <a:stretch>
            <a:fillRect/>
          </a:stretch>
        </p:blipFill>
        <p:spPr>
          <a:xfrm>
            <a:off x="3241575" y="738800"/>
            <a:ext cx="5937476" cy="4207676"/>
          </a:xfrm>
          <a:prstGeom prst="rect">
            <a:avLst/>
          </a:prstGeom>
          <a:noFill/>
          <a:ln>
            <a:noFill/>
          </a:ln>
        </p:spPr>
      </p:pic>
      <p:cxnSp>
        <p:nvCxnSpPr>
          <p:cNvPr id="120" name="Google Shape;120;p22"/>
          <p:cNvCxnSpPr/>
          <p:nvPr/>
        </p:nvCxnSpPr>
        <p:spPr>
          <a:xfrm>
            <a:off x="5959700" y="2195300"/>
            <a:ext cx="253200" cy="520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